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57" r:id="rId4"/>
    <p:sldId id="258" r:id="rId5"/>
    <p:sldId id="259" r:id="rId6"/>
    <p:sldId id="260" r:id="rId7"/>
    <p:sldId id="261" r:id="rId8"/>
    <p:sldId id="262" r:id="rId9"/>
    <p:sldId id="263" r:id="rId10"/>
    <p:sldId id="264" r:id="rId11"/>
    <p:sldId id="265" r:id="rId12"/>
    <p:sldId id="266" r:id="rId13"/>
    <p:sldId id="302" r:id="rId14"/>
    <p:sldId id="267" r:id="rId15"/>
    <p:sldId id="269" r:id="rId16"/>
    <p:sldId id="270" r:id="rId17"/>
    <p:sldId id="271" r:id="rId18"/>
    <p:sldId id="272" r:id="rId19"/>
    <p:sldId id="284" r:id="rId20"/>
    <p:sldId id="288" r:id="rId21"/>
    <p:sldId id="273" r:id="rId22"/>
    <p:sldId id="274" r:id="rId23"/>
    <p:sldId id="275" r:id="rId24"/>
    <p:sldId id="276" r:id="rId25"/>
    <p:sldId id="281" r:id="rId26"/>
    <p:sldId id="280" r:id="rId27"/>
    <p:sldId id="282" r:id="rId28"/>
    <p:sldId id="283" r:id="rId29"/>
    <p:sldId id="277" r:id="rId30"/>
    <p:sldId id="278" r:id="rId31"/>
    <p:sldId id="287" r:id="rId32"/>
    <p:sldId id="285" r:id="rId33"/>
    <p:sldId id="279" r:id="rId34"/>
    <p:sldId id="286" r:id="rId35"/>
    <p:sldId id="289" r:id="rId36"/>
    <p:sldId id="290" r:id="rId37"/>
    <p:sldId id="291" r:id="rId38"/>
    <p:sldId id="292" r:id="rId39"/>
    <p:sldId id="293" r:id="rId40"/>
    <p:sldId id="306" r:id="rId41"/>
    <p:sldId id="307" r:id="rId42"/>
    <p:sldId id="308" r:id="rId43"/>
    <p:sldId id="309" r:id="rId44"/>
    <p:sldId id="310" r:id="rId45"/>
    <p:sldId id="294" r:id="rId46"/>
    <p:sldId id="295" r:id="rId47"/>
    <p:sldId id="303" r:id="rId48"/>
    <p:sldId id="304" r:id="rId49"/>
    <p:sldId id="296" r:id="rId50"/>
    <p:sldId id="305" r:id="rId51"/>
    <p:sldId id="299" r:id="rId52"/>
    <p:sldId id="301" r:id="rId53"/>
    <p:sldId id="298" r:id="rId54"/>
    <p:sldId id="297" r:id="rId55"/>
    <p:sldId id="300"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320" y="4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08E4B61-21CC-485B-AEF7-007A5E59FF7F}" type="datetimeFigureOut">
              <a:rPr lang="en-US" smtClean="0"/>
              <a:pPr/>
              <a:t>3/27/2017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E4B61-21CC-485B-AEF7-007A5E59FF7F}" type="datetimeFigureOut">
              <a:rPr lang="en-US" smtClean="0"/>
              <a:pPr/>
              <a:t>3/27/2017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E4B61-21CC-485B-AEF7-007A5E59FF7F}" type="datetimeFigureOut">
              <a:rPr lang="en-US" smtClean="0"/>
              <a:pPr/>
              <a:t>3/27/2017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E4B61-21CC-485B-AEF7-007A5E59FF7F}" type="datetimeFigureOut">
              <a:rPr lang="en-US" smtClean="0"/>
              <a:pPr/>
              <a:t>3/27/2017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8E4B61-21CC-485B-AEF7-007A5E59FF7F}" type="datetimeFigureOut">
              <a:rPr lang="en-US" smtClean="0"/>
              <a:pPr/>
              <a:t>3/27/2017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08E4B61-21CC-485B-AEF7-007A5E59FF7F}" type="datetimeFigureOut">
              <a:rPr lang="en-US" smtClean="0"/>
              <a:pPr/>
              <a:t>3/27/2017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8E4B61-21CC-485B-AEF7-007A5E59FF7F}" type="datetimeFigureOut">
              <a:rPr lang="en-US" smtClean="0"/>
              <a:pPr/>
              <a:t>3/27/2017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8E4B61-21CC-485B-AEF7-007A5E59FF7F}" type="datetimeFigureOut">
              <a:rPr lang="en-US" smtClean="0"/>
              <a:pPr/>
              <a:t>3/27/2017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8E4B61-21CC-485B-AEF7-007A5E59FF7F}" type="datetimeFigureOut">
              <a:rPr lang="en-US" smtClean="0"/>
              <a:pPr/>
              <a:t>3/27/2017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8E4B61-21CC-485B-AEF7-007A5E59FF7F}" type="datetimeFigureOut">
              <a:rPr lang="en-US" smtClean="0"/>
              <a:pPr/>
              <a:t>3/27/2017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8E4B61-21CC-485B-AEF7-007A5E59FF7F}" type="datetimeFigureOut">
              <a:rPr lang="en-US" smtClean="0"/>
              <a:pPr/>
              <a:t>3/27/2017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1">
                <a:lumMod val="60000"/>
                <a:lumOff val="40000"/>
              </a:schemeClr>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8E4B61-21CC-485B-AEF7-007A5E59FF7F}" type="datetimeFigureOut">
              <a:rPr lang="en-US" smtClean="0"/>
              <a:pPr/>
              <a:t>3/27/2017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FDD3D0-4456-43E7-A0C8-57C75FD1BF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youtube.com/watch?v=IhqzW97_47w&amp;feature=relmfu" TargetMode="External"/><Relationship Id="rId2" Type="http://schemas.openxmlformats.org/officeDocument/2006/relationships/hyperlink" Target="http://www.youtube.com/watch?v=r-dtBfkzyl0&amp;feature=BFa&amp;list=PLBF5901F4CBCD6E0B" TargetMode="External"/><Relationship Id="rId1" Type="http://schemas.openxmlformats.org/officeDocument/2006/relationships/slideLayout" Target="../slideLayouts/slideLayout2.xml"/><Relationship Id="rId5" Type="http://schemas.openxmlformats.org/officeDocument/2006/relationships/hyperlink" Target="http://www.youtube.com/watch?v=uDsWD9QmwJ8&amp;feature=BFa&amp;list=PLBF5901F4CBCD6E0B" TargetMode="External"/><Relationship Id="rId4" Type="http://schemas.openxmlformats.org/officeDocument/2006/relationships/hyperlink" Target="http://www.youtube.com/watch?v=PWxcgJUCDxg"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phys.org/news/2012-10-moon-earth-like-composition-giant-impact.html"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www.nasa.gov/exploration/home/index.html#.VPy5A_nF-So"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0"/>
            <a:ext cx="7772400" cy="1470025"/>
          </a:xfrm>
        </p:spPr>
        <p:txBody>
          <a:bodyPr/>
          <a:lstStyle/>
          <a:p>
            <a:r>
              <a:rPr lang="en-US" b="1" dirty="0" smtClean="0"/>
              <a:t>Earth Moon Sun System</a:t>
            </a:r>
            <a:endParaRPr lang="en-US" b="1" dirty="0"/>
          </a:p>
        </p:txBody>
      </p:sp>
      <p:pic>
        <p:nvPicPr>
          <p:cNvPr id="11266" name="Picture 2" descr="http://cache2.allpostersimages.com/p/LRG/21/2145/18DCD00Z/posters/stocktrek-images-earth-moon-and-the-sun.jpg"/>
          <p:cNvPicPr>
            <a:picLocks noChangeAspect="1" noChangeArrowheads="1"/>
          </p:cNvPicPr>
          <p:nvPr/>
        </p:nvPicPr>
        <p:blipFill>
          <a:blip r:embed="rId2" cstate="print"/>
          <a:srcRect/>
          <a:stretch>
            <a:fillRect/>
          </a:stretch>
        </p:blipFill>
        <p:spPr bwMode="auto">
          <a:xfrm>
            <a:off x="2133600" y="2362200"/>
            <a:ext cx="4953000" cy="371475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533400"/>
            <a:ext cx="2895600" cy="1754326"/>
          </a:xfrm>
          <a:prstGeom prst="rect">
            <a:avLst/>
          </a:prstGeom>
          <a:noFill/>
        </p:spPr>
        <p:txBody>
          <a:bodyPr wrap="square" rtlCol="0">
            <a:spAutoFit/>
          </a:bodyPr>
          <a:lstStyle/>
          <a:p>
            <a:r>
              <a:rPr lang="en-US" sz="3600" dirty="0" err="1" smtClean="0"/>
              <a:t>Precessionary</a:t>
            </a:r>
            <a:r>
              <a:rPr lang="en-US" sz="3600" dirty="0" smtClean="0"/>
              <a:t> path – 26K yr. cycle</a:t>
            </a:r>
            <a:endParaRPr lang="en-US" sz="3600" dirty="0"/>
          </a:p>
        </p:txBody>
      </p:sp>
      <p:pic>
        <p:nvPicPr>
          <p:cNvPr id="14338" name="Picture 2" descr="http://www.daviddarling.info/images/pole_stars.jpg"/>
          <p:cNvPicPr>
            <a:picLocks noChangeAspect="1" noChangeArrowheads="1"/>
          </p:cNvPicPr>
          <p:nvPr/>
        </p:nvPicPr>
        <p:blipFill>
          <a:blip r:embed="rId2" cstate="print"/>
          <a:srcRect/>
          <a:stretch>
            <a:fillRect/>
          </a:stretch>
        </p:blipFill>
        <p:spPr bwMode="auto">
          <a:xfrm>
            <a:off x="3124200" y="533400"/>
            <a:ext cx="5486400" cy="5815585"/>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800" u="sng" dirty="0"/>
              <a:t>Sun</a:t>
            </a:r>
            <a:r>
              <a:rPr lang="en-US" sz="2800" dirty="0"/>
              <a:t> (along with entire solar system) is moving in the direction of Vega @ 12.5mi/s</a:t>
            </a:r>
          </a:p>
          <a:p>
            <a:pPr lvl="0"/>
            <a:r>
              <a:rPr lang="en-US" sz="2800" dirty="0"/>
              <a:t>The Sun and other nearby stars are revolving around the </a:t>
            </a:r>
            <a:r>
              <a:rPr lang="en-US" sz="2800" u="sng" dirty="0"/>
              <a:t>center of the Milky Way Galaxy</a:t>
            </a:r>
            <a:r>
              <a:rPr lang="en-US" sz="2800" dirty="0"/>
              <a:t> at 155mi/s (one revolution takes 230 million yrs.)</a:t>
            </a:r>
          </a:p>
          <a:p>
            <a:pPr lvl="0"/>
            <a:r>
              <a:rPr lang="en-US" sz="2800" dirty="0"/>
              <a:t>Milky Way Galaxy is moving in the direction of the neighboring </a:t>
            </a:r>
            <a:r>
              <a:rPr lang="en-US" sz="2800" u="sng" dirty="0"/>
              <a:t>Andromeda Galaxy</a:t>
            </a:r>
            <a:r>
              <a:rPr lang="en-US" sz="2800" dirty="0"/>
              <a:t>, and will one day collide!  (see </a:t>
            </a:r>
            <a:r>
              <a:rPr lang="en-US" sz="2800" dirty="0" err="1"/>
              <a:t>wikispace</a:t>
            </a:r>
            <a:r>
              <a:rPr lang="en-US" sz="2800" dirty="0"/>
              <a:t> for simulation)</a:t>
            </a:r>
          </a:p>
        </p:txBody>
      </p:sp>
      <p:sp>
        <p:nvSpPr>
          <p:cNvPr id="4" name="TextBox 3"/>
          <p:cNvSpPr txBox="1"/>
          <p:nvPr/>
        </p:nvSpPr>
        <p:spPr>
          <a:xfrm>
            <a:off x="304800" y="381000"/>
            <a:ext cx="8305800" cy="646331"/>
          </a:xfrm>
          <a:prstGeom prst="rect">
            <a:avLst/>
          </a:prstGeom>
          <a:noFill/>
        </p:spPr>
        <p:txBody>
          <a:bodyPr wrap="square" rtlCol="0">
            <a:spAutoFit/>
          </a:bodyPr>
          <a:lstStyle/>
          <a:p>
            <a:r>
              <a:rPr lang="en-US" sz="3600" u="sng" dirty="0" smtClean="0"/>
              <a:t>Other Motions – Interstellar &amp; Intergalactic </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81000"/>
            <a:ext cx="8305800" cy="646331"/>
          </a:xfrm>
          <a:prstGeom prst="rect">
            <a:avLst/>
          </a:prstGeom>
          <a:noFill/>
        </p:spPr>
        <p:txBody>
          <a:bodyPr wrap="square" rtlCol="0">
            <a:spAutoFit/>
          </a:bodyPr>
          <a:lstStyle/>
          <a:p>
            <a:r>
              <a:rPr lang="en-US" sz="3600" u="sng" dirty="0" smtClean="0"/>
              <a:t>Other Motions – Interstellar &amp; Intergalactic </a:t>
            </a:r>
            <a:endParaRPr lang="en-US" sz="3600" u="sng" dirty="0"/>
          </a:p>
        </p:txBody>
      </p:sp>
      <p:pic>
        <p:nvPicPr>
          <p:cNvPr id="22530" name="Picture 2" descr="http://www.universetoday.com/wp-content/uploads/2008/09/milkywaymap.jpg"/>
          <p:cNvPicPr>
            <a:picLocks noChangeAspect="1" noChangeArrowheads="1"/>
          </p:cNvPicPr>
          <p:nvPr/>
        </p:nvPicPr>
        <p:blipFill>
          <a:blip r:embed="rId2" cstate="print"/>
          <a:srcRect/>
          <a:stretch>
            <a:fillRect/>
          </a:stretch>
        </p:blipFill>
        <p:spPr bwMode="auto">
          <a:xfrm>
            <a:off x="3276600" y="1219200"/>
            <a:ext cx="5334000" cy="5334000"/>
          </a:xfrm>
          <a:prstGeom prst="rect">
            <a:avLst/>
          </a:prstGeom>
          <a:noFill/>
        </p:spPr>
      </p:pic>
      <p:sp>
        <p:nvSpPr>
          <p:cNvPr id="2" name="TextBox 1"/>
          <p:cNvSpPr txBox="1"/>
          <p:nvPr/>
        </p:nvSpPr>
        <p:spPr>
          <a:xfrm>
            <a:off x="381001" y="1438870"/>
            <a:ext cx="2895600" cy="3970318"/>
          </a:xfrm>
          <a:prstGeom prst="rect">
            <a:avLst/>
          </a:prstGeom>
          <a:noFill/>
        </p:spPr>
        <p:txBody>
          <a:bodyPr wrap="square" rtlCol="0">
            <a:spAutoFit/>
          </a:bodyPr>
          <a:lstStyle/>
          <a:p>
            <a:pPr marL="285750" indent="-285750">
              <a:buFont typeface="Arial" panose="020B0604020202020204" pitchFamily="34" charset="0"/>
              <a:buChar char="•"/>
            </a:pPr>
            <a:r>
              <a:rPr lang="en-US" sz="2800" b="1" dirty="0" smtClean="0"/>
              <a:t>100,000 </a:t>
            </a:r>
            <a:r>
              <a:rPr lang="en-US" sz="2800" b="1" dirty="0" err="1" smtClean="0"/>
              <a:t>ly</a:t>
            </a:r>
            <a:r>
              <a:rPr lang="en-US" sz="2800" b="1" dirty="0" smtClean="0"/>
              <a:t> across</a:t>
            </a:r>
          </a:p>
          <a:p>
            <a:pPr marL="285750" indent="-285750">
              <a:buFont typeface="Arial" panose="020B0604020202020204" pitchFamily="34" charset="0"/>
              <a:buChar char="•"/>
            </a:pPr>
            <a:r>
              <a:rPr lang="en-US" sz="2800" b="1" dirty="0" smtClean="0"/>
              <a:t>Sun is ~ 3e4 </a:t>
            </a:r>
            <a:r>
              <a:rPr lang="en-US" sz="2800" b="1" dirty="0" err="1" smtClean="0"/>
              <a:t>ly</a:t>
            </a:r>
            <a:r>
              <a:rPr lang="en-US" sz="2800" b="1" dirty="0" smtClean="0"/>
              <a:t> from center of galaxy</a:t>
            </a:r>
          </a:p>
          <a:p>
            <a:pPr marL="285750" indent="-285750">
              <a:buFont typeface="Arial" panose="020B0604020202020204" pitchFamily="34" charset="0"/>
              <a:buChar char="•"/>
            </a:pPr>
            <a:r>
              <a:rPr lang="en-US" sz="2800" b="1" dirty="0" smtClean="0"/>
              <a:t>For Sun: 230,000,000 yrs. per revolution</a:t>
            </a:r>
          </a:p>
          <a:p>
            <a:pPr marL="285750" indent="-285750">
              <a:buFont typeface="Arial" panose="020B0604020202020204" pitchFamily="34" charset="0"/>
              <a:buChar char="•"/>
            </a:pPr>
            <a:endParaRPr lang="en-US" sz="28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274638"/>
            <a:ext cx="4953000" cy="1143000"/>
          </a:xfrm>
        </p:spPr>
        <p:txBody>
          <a:bodyPr>
            <a:normAutofit fontScale="90000"/>
          </a:bodyPr>
          <a:lstStyle/>
          <a:p>
            <a:r>
              <a:rPr lang="en-US" dirty="0" smtClean="0"/>
              <a:t>The Sun’s Relative Motion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276600"/>
            <a:ext cx="9144000" cy="3581400"/>
          </a:xfrm>
        </p:spPr>
      </p:pic>
      <p:pic>
        <p:nvPicPr>
          <p:cNvPr id="5" name="Picture 2" descr="http://www.universetoday.com/wp-content/uploads/2008/09/milkywaymap.jpg"/>
          <p:cNvPicPr>
            <a:picLocks noChangeAspect="1" noChangeArrowheads="1"/>
          </p:cNvPicPr>
          <p:nvPr/>
        </p:nvPicPr>
        <p:blipFill>
          <a:blip r:embed="rId3" cstate="print"/>
          <a:srcRect/>
          <a:stretch>
            <a:fillRect/>
          </a:stretch>
        </p:blipFill>
        <p:spPr bwMode="auto">
          <a:xfrm>
            <a:off x="-27214" y="10886"/>
            <a:ext cx="3303814" cy="3303814"/>
          </a:xfrm>
          <a:prstGeom prst="rect">
            <a:avLst/>
          </a:prstGeom>
          <a:noFill/>
        </p:spPr>
      </p:pic>
      <p:sp>
        <p:nvSpPr>
          <p:cNvPr id="6" name="Oval 5"/>
          <p:cNvSpPr/>
          <p:nvPr/>
        </p:nvSpPr>
        <p:spPr>
          <a:xfrm>
            <a:off x="141514" y="3429000"/>
            <a:ext cx="315686" cy="304800"/>
          </a:xfrm>
          <a:prstGeom prst="ellipse">
            <a:avLst/>
          </a:prstGeom>
          <a:noFill/>
          <a:ln>
            <a:solidFill>
              <a:srgbClr val="FFFF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40747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81000"/>
            <a:ext cx="8305800" cy="646331"/>
          </a:xfrm>
          <a:prstGeom prst="rect">
            <a:avLst/>
          </a:prstGeom>
          <a:noFill/>
        </p:spPr>
        <p:txBody>
          <a:bodyPr wrap="square" rtlCol="0">
            <a:spAutoFit/>
          </a:bodyPr>
          <a:lstStyle/>
          <a:p>
            <a:r>
              <a:rPr lang="en-US" sz="3600" u="sng" dirty="0" smtClean="0"/>
              <a:t>Other Motions – Interstellar &amp; Intergalactic </a:t>
            </a:r>
            <a:endParaRPr lang="en-US" sz="3600" u="sng" dirty="0"/>
          </a:p>
        </p:txBody>
      </p:sp>
      <p:sp>
        <p:nvSpPr>
          <p:cNvPr id="5" name="Rectangle 4"/>
          <p:cNvSpPr/>
          <p:nvPr/>
        </p:nvSpPr>
        <p:spPr>
          <a:xfrm>
            <a:off x="609600" y="1447800"/>
            <a:ext cx="4572000" cy="923330"/>
          </a:xfrm>
          <a:prstGeom prst="rect">
            <a:avLst/>
          </a:prstGeom>
        </p:spPr>
        <p:txBody>
          <a:bodyPr>
            <a:spAutoFit/>
          </a:bodyPr>
          <a:lstStyle/>
          <a:p>
            <a:r>
              <a:rPr lang="en-US" dirty="0" smtClean="0">
                <a:hlinkClick r:id="rId2"/>
              </a:rPr>
              <a:t>http://www.youtube.com/watch?v=r-dtBfkzyl0&amp;feature=BFa&amp;list=PLBF5901F4CBCD6E0B</a:t>
            </a:r>
            <a:endParaRPr lang="en-US" dirty="0"/>
          </a:p>
        </p:txBody>
      </p:sp>
      <p:sp>
        <p:nvSpPr>
          <p:cNvPr id="6" name="Rectangle 5"/>
          <p:cNvSpPr/>
          <p:nvPr/>
        </p:nvSpPr>
        <p:spPr>
          <a:xfrm>
            <a:off x="533400" y="2667000"/>
            <a:ext cx="4572000" cy="646331"/>
          </a:xfrm>
          <a:prstGeom prst="rect">
            <a:avLst/>
          </a:prstGeom>
        </p:spPr>
        <p:txBody>
          <a:bodyPr>
            <a:spAutoFit/>
          </a:bodyPr>
          <a:lstStyle/>
          <a:p>
            <a:r>
              <a:rPr lang="en-US" dirty="0" smtClean="0">
                <a:hlinkClick r:id="rId3"/>
              </a:rPr>
              <a:t>http://www.youtube.com/watch?v=IhqzW97_47w&amp;feature=relmfu</a:t>
            </a:r>
            <a:endParaRPr lang="en-US" dirty="0"/>
          </a:p>
        </p:txBody>
      </p:sp>
      <p:sp>
        <p:nvSpPr>
          <p:cNvPr id="7" name="Rectangle 6"/>
          <p:cNvSpPr/>
          <p:nvPr/>
        </p:nvSpPr>
        <p:spPr>
          <a:xfrm>
            <a:off x="533400" y="3810000"/>
            <a:ext cx="4572000" cy="646331"/>
          </a:xfrm>
          <a:prstGeom prst="rect">
            <a:avLst/>
          </a:prstGeom>
        </p:spPr>
        <p:txBody>
          <a:bodyPr>
            <a:spAutoFit/>
          </a:bodyPr>
          <a:lstStyle/>
          <a:p>
            <a:r>
              <a:rPr lang="en-US" dirty="0" smtClean="0">
                <a:hlinkClick r:id="rId4"/>
              </a:rPr>
              <a:t>http://www.youtube.com/watch?v=PWxcgJUCDxg</a:t>
            </a:r>
            <a:endParaRPr lang="en-US" dirty="0"/>
          </a:p>
        </p:txBody>
      </p:sp>
      <p:sp>
        <p:nvSpPr>
          <p:cNvPr id="8" name="TextBox 7"/>
          <p:cNvSpPr txBox="1"/>
          <p:nvPr/>
        </p:nvSpPr>
        <p:spPr>
          <a:xfrm>
            <a:off x="5562600" y="1524000"/>
            <a:ext cx="2743200" cy="3785652"/>
          </a:xfrm>
          <a:prstGeom prst="rect">
            <a:avLst/>
          </a:prstGeom>
          <a:noFill/>
        </p:spPr>
        <p:txBody>
          <a:bodyPr wrap="square" rtlCol="0">
            <a:spAutoFit/>
          </a:bodyPr>
          <a:lstStyle/>
          <a:p>
            <a:pPr>
              <a:buFont typeface="Arial" pitchFamily="34" charset="0"/>
              <a:buChar char="•"/>
            </a:pPr>
            <a:r>
              <a:rPr lang="en-US" sz="2400" dirty="0" smtClean="0"/>
              <a:t>Day on Earth</a:t>
            </a:r>
          </a:p>
          <a:p>
            <a:pPr>
              <a:buFont typeface="Arial" pitchFamily="34" charset="0"/>
              <a:buChar char="•"/>
            </a:pPr>
            <a:endParaRPr lang="en-US" sz="2400" dirty="0"/>
          </a:p>
          <a:p>
            <a:pPr>
              <a:buFont typeface="Arial" pitchFamily="34" charset="0"/>
              <a:buChar char="•"/>
            </a:pPr>
            <a:endParaRPr lang="en-US" sz="2400" dirty="0" smtClean="0"/>
          </a:p>
          <a:p>
            <a:pPr>
              <a:buFont typeface="Arial" pitchFamily="34" charset="0"/>
              <a:buChar char="•"/>
            </a:pPr>
            <a:r>
              <a:rPr lang="en-US" sz="2400" dirty="0" smtClean="0"/>
              <a:t>Year on Earth</a:t>
            </a:r>
          </a:p>
          <a:p>
            <a:pPr>
              <a:buFont typeface="Arial" pitchFamily="34" charset="0"/>
              <a:buChar char="•"/>
            </a:pPr>
            <a:endParaRPr lang="en-US" sz="2400" dirty="0"/>
          </a:p>
          <a:p>
            <a:pPr>
              <a:buFont typeface="Arial" pitchFamily="34" charset="0"/>
              <a:buChar char="•"/>
            </a:pPr>
            <a:endParaRPr lang="en-US" sz="2400" dirty="0" smtClean="0"/>
          </a:p>
          <a:p>
            <a:pPr>
              <a:buFont typeface="Arial" pitchFamily="34" charset="0"/>
              <a:buChar char="•"/>
            </a:pPr>
            <a:r>
              <a:rPr lang="en-US" sz="2400" dirty="0" smtClean="0"/>
              <a:t>SS True Motion</a:t>
            </a:r>
          </a:p>
          <a:p>
            <a:pPr>
              <a:buFont typeface="Arial" pitchFamily="34" charset="0"/>
              <a:buChar char="•"/>
            </a:pPr>
            <a:endParaRPr lang="en-US" sz="2400" dirty="0"/>
          </a:p>
          <a:p>
            <a:pPr>
              <a:buFont typeface="Arial" pitchFamily="34" charset="0"/>
              <a:buChar char="•"/>
            </a:pPr>
            <a:endParaRPr lang="en-US" sz="2400" dirty="0" smtClean="0"/>
          </a:p>
          <a:p>
            <a:pPr>
              <a:buFont typeface="Arial" pitchFamily="34" charset="0"/>
              <a:buChar char="•"/>
            </a:pPr>
            <a:r>
              <a:rPr lang="en-US" sz="2400" dirty="0" smtClean="0"/>
              <a:t>Galactic Collisions </a:t>
            </a:r>
            <a:endParaRPr lang="en-US" sz="2400" dirty="0"/>
          </a:p>
        </p:txBody>
      </p:sp>
      <p:sp>
        <p:nvSpPr>
          <p:cNvPr id="9" name="Rectangle 8"/>
          <p:cNvSpPr/>
          <p:nvPr/>
        </p:nvSpPr>
        <p:spPr>
          <a:xfrm>
            <a:off x="609600" y="4876800"/>
            <a:ext cx="4572000" cy="923330"/>
          </a:xfrm>
          <a:prstGeom prst="rect">
            <a:avLst/>
          </a:prstGeom>
        </p:spPr>
        <p:txBody>
          <a:bodyPr>
            <a:spAutoFit/>
          </a:bodyPr>
          <a:lstStyle/>
          <a:p>
            <a:r>
              <a:rPr lang="en-US" dirty="0" smtClean="0">
                <a:hlinkClick r:id="rId5"/>
              </a:rPr>
              <a:t>http://www.youtube.com/watch?v=uDsWD9QmwJ8&amp;feature=BFa&amp;list=PLBF5901F4CBCD6E0B</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0"/>
            <a:ext cx="7772400" cy="1470025"/>
          </a:xfrm>
        </p:spPr>
        <p:txBody>
          <a:bodyPr/>
          <a:lstStyle/>
          <a:p>
            <a:r>
              <a:rPr lang="en-US" b="1" dirty="0" smtClean="0"/>
              <a:t>Lunar Motions!</a:t>
            </a:r>
            <a:endParaRPr lang="en-US" b="1" dirty="0"/>
          </a:p>
        </p:txBody>
      </p:sp>
      <p:pic>
        <p:nvPicPr>
          <p:cNvPr id="26626" name="Picture 2" descr="http://www.alaska-in-pictures.com/data/media/16/moon-rise-over-ice-field_4324.jpg"/>
          <p:cNvPicPr>
            <a:picLocks noChangeAspect="1" noChangeArrowheads="1"/>
          </p:cNvPicPr>
          <p:nvPr/>
        </p:nvPicPr>
        <p:blipFill>
          <a:blip r:embed="rId2" cstate="print"/>
          <a:srcRect/>
          <a:stretch>
            <a:fillRect/>
          </a:stretch>
        </p:blipFill>
        <p:spPr bwMode="auto">
          <a:xfrm>
            <a:off x="1066800" y="1371600"/>
            <a:ext cx="7086600" cy="4724401"/>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fontScale="92500" lnSpcReduction="20000"/>
          </a:bodyPr>
          <a:lstStyle/>
          <a:p>
            <a:pPr lvl="0"/>
            <a:r>
              <a:rPr lang="en-US" sz="2800" dirty="0" smtClean="0"/>
              <a:t>The moon takes about one </a:t>
            </a:r>
            <a:r>
              <a:rPr lang="en-US" sz="2800" b="1" u="sng" dirty="0" smtClean="0"/>
              <a:t>month</a:t>
            </a:r>
            <a:r>
              <a:rPr lang="en-US" sz="2800" dirty="0" smtClean="0"/>
              <a:t> to orbit the Earth</a:t>
            </a:r>
          </a:p>
          <a:p>
            <a:pPr lvl="0"/>
            <a:r>
              <a:rPr lang="en-US" sz="2800" dirty="0" smtClean="0"/>
              <a:t>When the Earth-Moon system is viewed from above (looking down at the North Pole on Earth) the Moon orbits in a </a:t>
            </a:r>
            <a:r>
              <a:rPr lang="en-US" sz="2800" b="1" u="sng" dirty="0" smtClean="0"/>
              <a:t>counter clockwise </a:t>
            </a:r>
            <a:r>
              <a:rPr lang="en-US" sz="2800" dirty="0" smtClean="0"/>
              <a:t>fashion.</a:t>
            </a:r>
          </a:p>
          <a:p>
            <a:pPr lvl="0"/>
            <a:r>
              <a:rPr lang="en-US" sz="2800" dirty="0" smtClean="0"/>
              <a:t>Like Earth’s orbit around the Sun, the Moon orbit around Earth is </a:t>
            </a:r>
            <a:r>
              <a:rPr lang="en-US" sz="2800" b="1" u="sng" dirty="0" smtClean="0"/>
              <a:t>elliptical</a:t>
            </a:r>
            <a:r>
              <a:rPr lang="en-US" sz="2800" dirty="0" smtClean="0"/>
              <a:t>, which causes variations in the Moon’s </a:t>
            </a:r>
            <a:r>
              <a:rPr lang="en-US" sz="2800" b="1" u="sng" dirty="0" smtClean="0"/>
              <a:t>distance</a:t>
            </a:r>
            <a:r>
              <a:rPr lang="en-US" sz="2800" dirty="0" smtClean="0"/>
              <a:t> from Earth.</a:t>
            </a:r>
          </a:p>
          <a:p>
            <a:pPr lvl="0"/>
            <a:r>
              <a:rPr lang="en-US" sz="2800" b="1" u="sng" dirty="0" smtClean="0"/>
              <a:t>Perigee</a:t>
            </a:r>
            <a:r>
              <a:rPr lang="en-US" sz="2800" dirty="0" smtClean="0"/>
              <a:t> – The pt. at which the Moon is closest to Earth</a:t>
            </a:r>
          </a:p>
          <a:p>
            <a:pPr lvl="0"/>
            <a:r>
              <a:rPr lang="en-US" sz="2800" b="1" u="sng" dirty="0" smtClean="0"/>
              <a:t>Apogee</a:t>
            </a:r>
            <a:r>
              <a:rPr lang="en-US" sz="2800" dirty="0" smtClean="0"/>
              <a:t> – The pt. at which the Moon is farthest from Earth</a:t>
            </a:r>
          </a:p>
          <a:p>
            <a:pPr lvl="0"/>
            <a:r>
              <a:rPr lang="en-US" sz="2800" dirty="0" smtClean="0"/>
              <a:t>Because the positions of the Earth, Moon and Sun change constantly with respect to each other, the Moon appearance as seen from Earth changes.</a:t>
            </a:r>
            <a:endParaRPr lang="en-US" sz="2800" dirty="0"/>
          </a:p>
        </p:txBody>
      </p:sp>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Motions Overview</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fontScale="92500" lnSpcReduction="20000"/>
          </a:bodyPr>
          <a:lstStyle/>
          <a:p>
            <a:pPr lvl="0"/>
            <a:r>
              <a:rPr lang="en-US" sz="2800" dirty="0" smtClean="0"/>
              <a:t>The </a:t>
            </a:r>
            <a:r>
              <a:rPr lang="en-US" sz="2800" b="1" u="sng" dirty="0" smtClean="0"/>
              <a:t>phases of the Moon </a:t>
            </a:r>
            <a:r>
              <a:rPr lang="en-US" sz="2800" dirty="0" smtClean="0"/>
              <a:t>are the changes in the amount of lit visible surface of the Moon we can see from Earth and are caused by the Moon’s </a:t>
            </a:r>
            <a:r>
              <a:rPr lang="en-US" sz="2800" b="1" u="sng" dirty="0" smtClean="0"/>
              <a:t>revolution</a:t>
            </a:r>
            <a:r>
              <a:rPr lang="en-US" sz="2800" dirty="0" smtClean="0"/>
              <a:t> around Earth.</a:t>
            </a:r>
          </a:p>
          <a:p>
            <a:pPr lvl="0"/>
            <a:r>
              <a:rPr lang="en-US" sz="2800" dirty="0" smtClean="0"/>
              <a:t>When the amount of lit surface of the Moon visible from Earth begins to increase daily, the moon is </a:t>
            </a:r>
            <a:r>
              <a:rPr lang="en-US" sz="2800" b="1" u="sng" dirty="0" smtClean="0"/>
              <a:t>waxing.</a:t>
            </a:r>
          </a:p>
          <a:p>
            <a:pPr lvl="0"/>
            <a:r>
              <a:rPr lang="en-US" sz="2800" dirty="0" smtClean="0"/>
              <a:t>When the amount of lit surface of the Moon visible from Earth begins to decrease daily, the Moon is </a:t>
            </a:r>
            <a:r>
              <a:rPr lang="en-US" sz="2800" b="1" u="sng" dirty="0" smtClean="0"/>
              <a:t>waning.  </a:t>
            </a:r>
          </a:p>
          <a:p>
            <a:pPr lvl="0"/>
            <a:r>
              <a:rPr lang="en-US" sz="2800" dirty="0" smtClean="0"/>
              <a:t>The Moon can appear as a crescent, </a:t>
            </a:r>
            <a:r>
              <a:rPr lang="en-US" sz="2800" b="1" u="sng" dirty="0" smtClean="0"/>
              <a:t>gibbous, quarter, </a:t>
            </a:r>
            <a:r>
              <a:rPr lang="en-US" sz="2800" dirty="0" smtClean="0"/>
              <a:t>full-moon or new moon.</a:t>
            </a:r>
          </a:p>
          <a:p>
            <a:pPr lvl="0"/>
            <a:r>
              <a:rPr lang="en-US" sz="2800" b="1" u="sng" dirty="0" smtClean="0"/>
              <a:t>Half</a:t>
            </a:r>
            <a:r>
              <a:rPr lang="en-US" sz="2800" dirty="0" smtClean="0"/>
              <a:t> the moon is illuminated at any one time.</a:t>
            </a:r>
          </a:p>
          <a:p>
            <a:pPr lvl="0"/>
            <a:r>
              <a:rPr lang="en-US" sz="2800" dirty="0" smtClean="0"/>
              <a:t>During a </a:t>
            </a:r>
            <a:r>
              <a:rPr lang="en-US" sz="2800" b="1" u="sng" dirty="0" smtClean="0"/>
              <a:t>full-moon,</a:t>
            </a:r>
            <a:r>
              <a:rPr lang="en-US" sz="2800" dirty="0" smtClean="0"/>
              <a:t> we see the entire lit surface of the moon and during the </a:t>
            </a:r>
            <a:r>
              <a:rPr lang="en-US" sz="2800" b="1" u="sng" dirty="0" smtClean="0"/>
              <a:t>new moon </a:t>
            </a:r>
            <a:r>
              <a:rPr lang="en-US" sz="2800" dirty="0" smtClean="0"/>
              <a:t>phase we see none of the lit surface of the moon.  In-between these phases, we can only see part of the lit surface of the moon.</a:t>
            </a:r>
            <a:endParaRPr lang="en-US" sz="2800" dirty="0"/>
          </a:p>
        </p:txBody>
      </p:sp>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Phases</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Phases</a:t>
            </a:r>
            <a:endParaRPr lang="en-US" sz="3600" u="sng" dirty="0"/>
          </a:p>
        </p:txBody>
      </p:sp>
      <p:pic>
        <p:nvPicPr>
          <p:cNvPr id="6" name="il_fi" descr="http://paganinstitute.org/images/Astronomy/lunar_orbit&amp;phases.jpg"/>
          <p:cNvPicPr/>
          <p:nvPr/>
        </p:nvPicPr>
        <p:blipFill>
          <a:blip r:embed="rId2" cstate="print"/>
          <a:srcRect/>
          <a:stretch>
            <a:fillRect/>
          </a:stretch>
        </p:blipFill>
        <p:spPr bwMode="auto">
          <a:xfrm>
            <a:off x="609600" y="1524000"/>
            <a:ext cx="7772400" cy="4318000"/>
          </a:xfrm>
          <a:prstGeom prst="rect">
            <a:avLst/>
          </a:prstGeom>
          <a:noFill/>
          <a:ln w="9525">
            <a:noFill/>
            <a:miter lim="800000"/>
            <a:headEnd/>
            <a:tailEnd/>
          </a:ln>
        </p:spPr>
      </p:pic>
      <p:cxnSp>
        <p:nvCxnSpPr>
          <p:cNvPr id="7" name="Straight Connector 6"/>
          <p:cNvCxnSpPr/>
          <p:nvPr/>
        </p:nvCxnSpPr>
        <p:spPr>
          <a:xfrm>
            <a:off x="2590800" y="5105400"/>
            <a:ext cx="8382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638800" y="5105400"/>
            <a:ext cx="8382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514600" y="5181600"/>
            <a:ext cx="960519" cy="369332"/>
          </a:xfrm>
          <a:prstGeom prst="rect">
            <a:avLst/>
          </a:prstGeom>
          <a:noFill/>
        </p:spPr>
        <p:txBody>
          <a:bodyPr wrap="none" rtlCol="0">
            <a:spAutoFit/>
          </a:bodyPr>
          <a:lstStyle/>
          <a:p>
            <a:r>
              <a:rPr lang="en-US" dirty="0" smtClean="0"/>
              <a:t>Gibbous</a:t>
            </a:r>
            <a:endParaRPr lang="en-US" dirty="0"/>
          </a:p>
        </p:txBody>
      </p:sp>
      <p:sp>
        <p:nvSpPr>
          <p:cNvPr id="10" name="TextBox 9"/>
          <p:cNvSpPr txBox="1"/>
          <p:nvPr/>
        </p:nvSpPr>
        <p:spPr>
          <a:xfrm>
            <a:off x="5562600" y="5181600"/>
            <a:ext cx="1000274" cy="369332"/>
          </a:xfrm>
          <a:prstGeom prst="rect">
            <a:avLst/>
          </a:prstGeom>
          <a:noFill/>
        </p:spPr>
        <p:txBody>
          <a:bodyPr wrap="none" rtlCol="0">
            <a:spAutoFit/>
          </a:bodyPr>
          <a:lstStyle/>
          <a:p>
            <a:r>
              <a:rPr lang="en-US" dirty="0" smtClean="0"/>
              <a:t>Crescent</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25.media.tumblr.com/tumblr_m2vfx7NgW21r2h5u7o1_128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 y="304800"/>
            <a:ext cx="9134262" cy="601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04227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0"/>
            <a:ext cx="7772400" cy="1470025"/>
          </a:xfrm>
        </p:spPr>
        <p:txBody>
          <a:bodyPr/>
          <a:lstStyle/>
          <a:p>
            <a:r>
              <a:rPr lang="en-US" b="1" dirty="0" smtClean="0"/>
              <a:t>Earth’s Motions!</a:t>
            </a:r>
            <a:endParaRPr lang="en-US" b="1" dirty="0"/>
          </a:p>
        </p:txBody>
      </p:sp>
      <p:pic>
        <p:nvPicPr>
          <p:cNvPr id="1028" name="Picture 4" descr="http://www.imgbase.info/images/safe-wallpapers/digital_art/3d_space_scene/3447-digital_art_earth_horizon_wallpaper.jpg"/>
          <p:cNvPicPr>
            <a:picLocks noChangeAspect="1" noChangeArrowheads="1"/>
          </p:cNvPicPr>
          <p:nvPr/>
        </p:nvPicPr>
        <p:blipFill>
          <a:blip r:embed="rId2" cstate="print"/>
          <a:srcRect/>
          <a:stretch>
            <a:fillRect/>
          </a:stretch>
        </p:blipFill>
        <p:spPr bwMode="auto">
          <a:xfrm>
            <a:off x="457200" y="1219200"/>
            <a:ext cx="8290560" cy="51816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http://en.es-static.us/upl/2006/09/waning_gibbous_bod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8600" y="304800"/>
            <a:ext cx="4114800" cy="369332"/>
          </a:xfrm>
          <a:prstGeom prst="rect">
            <a:avLst/>
          </a:prstGeom>
          <a:noFill/>
        </p:spPr>
        <p:txBody>
          <a:bodyPr wrap="square" rtlCol="0">
            <a:spAutoFit/>
          </a:bodyPr>
          <a:lstStyle/>
          <a:p>
            <a:r>
              <a:rPr lang="en-US" b="1" dirty="0" smtClean="0">
                <a:solidFill>
                  <a:schemeClr val="bg1"/>
                </a:solidFill>
                <a:latin typeface="Baskerville Old Face" pitchFamily="18" charset="0"/>
              </a:rPr>
              <a:t>Tell me, what do you know about…</a:t>
            </a:r>
            <a:endParaRPr lang="en-US" b="1" dirty="0">
              <a:solidFill>
                <a:schemeClr val="bg1"/>
              </a:solidFill>
              <a:latin typeface="Baskerville Old Face" pitchFamily="18" charset="0"/>
            </a:endParaRPr>
          </a:p>
        </p:txBody>
      </p:sp>
    </p:spTree>
    <p:extLst>
      <p:ext uri="{BB962C8B-B14F-4D97-AF65-F5344CB8AC3E}">
        <p14:creationId xmlns:p14="http://schemas.microsoft.com/office/powerpoint/2010/main" val="10435218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334000"/>
          </a:xfrm>
        </p:spPr>
        <p:txBody>
          <a:bodyPr>
            <a:normAutofit/>
          </a:bodyPr>
          <a:lstStyle/>
          <a:p>
            <a:pPr lvl="0"/>
            <a:r>
              <a:rPr lang="en-US" sz="2800" dirty="0" smtClean="0"/>
              <a:t>There are two ways to measure the time it takes the moon to orbit the Earth:</a:t>
            </a:r>
          </a:p>
          <a:p>
            <a:pPr lvl="1"/>
            <a:r>
              <a:rPr lang="en-US" sz="2400" b="1" u="sng" dirty="0" err="1" smtClean="0"/>
              <a:t>Synodic</a:t>
            </a:r>
            <a:r>
              <a:rPr lang="en-US" sz="2400" b="1" u="sng" dirty="0" smtClean="0"/>
              <a:t> Month </a:t>
            </a:r>
            <a:r>
              <a:rPr lang="en-US" sz="2400" dirty="0" smtClean="0"/>
              <a:t>– Time required for the moon to complete one cycle of phases (for ex. From new moon to new moon) 29.5 days., when the Earth and Moon realign with the Sun.</a:t>
            </a:r>
          </a:p>
          <a:p>
            <a:pPr lvl="1"/>
            <a:r>
              <a:rPr lang="en-US" sz="2400" b="1" u="sng" dirty="0" smtClean="0"/>
              <a:t>Sidereal Month </a:t>
            </a:r>
            <a:r>
              <a:rPr lang="en-US" sz="2400" dirty="0" smtClean="0"/>
              <a:t>– Time required for the moon to complete one </a:t>
            </a:r>
            <a:r>
              <a:rPr lang="en-US" sz="2400" i="1" dirty="0" smtClean="0"/>
              <a:t>true</a:t>
            </a:r>
            <a:r>
              <a:rPr lang="en-US" sz="2400" dirty="0" smtClean="0"/>
              <a:t> revolution around the Earth relative to a star other than the Sun – 27 1/3 days.  </a:t>
            </a:r>
          </a:p>
          <a:p>
            <a:pPr lvl="1"/>
            <a:r>
              <a:rPr lang="en-US" sz="2400" dirty="0" smtClean="0"/>
              <a:t>*Difference is caused by Earth’s </a:t>
            </a:r>
            <a:r>
              <a:rPr lang="en-US" sz="2400" b="1" u="sng" dirty="0" smtClean="0"/>
              <a:t>revolution</a:t>
            </a:r>
            <a:r>
              <a:rPr lang="en-US" sz="2400" dirty="0" smtClean="0"/>
              <a:t> around the Sun. </a:t>
            </a:r>
          </a:p>
        </p:txBody>
      </p:sp>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Time Periods</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Time Periods</a:t>
            </a:r>
            <a:endParaRPr lang="en-US" sz="3600" u="sng" dirty="0"/>
          </a:p>
        </p:txBody>
      </p:sp>
      <p:pic>
        <p:nvPicPr>
          <p:cNvPr id="6" name="il_fi" descr="http://kingfish.coastal.edu/marine/Animations/Days_Months/Lunar-and-Sidereal-Angles_02.png"/>
          <p:cNvPicPr/>
          <p:nvPr/>
        </p:nvPicPr>
        <p:blipFill>
          <a:blip r:embed="rId2" cstate="print"/>
          <a:srcRect/>
          <a:stretch>
            <a:fillRect/>
          </a:stretch>
        </p:blipFill>
        <p:spPr bwMode="auto">
          <a:xfrm>
            <a:off x="1066800" y="1219200"/>
            <a:ext cx="7315200" cy="443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334000"/>
          </a:xfrm>
        </p:spPr>
        <p:txBody>
          <a:bodyPr>
            <a:normAutofit/>
          </a:bodyPr>
          <a:lstStyle/>
          <a:p>
            <a:pPr lvl="0"/>
            <a:r>
              <a:rPr lang="en-US" sz="2800" i="1" dirty="0" smtClean="0"/>
              <a:t>Synchronous Rotation</a:t>
            </a:r>
            <a:r>
              <a:rPr lang="en-US" sz="2800" dirty="0" smtClean="0"/>
              <a:t> – The reason we always see the same side of the Moon.  The moon </a:t>
            </a:r>
            <a:r>
              <a:rPr lang="en-US" sz="2800" b="1" u="sng" dirty="0" smtClean="0"/>
              <a:t>rotates</a:t>
            </a:r>
            <a:r>
              <a:rPr lang="en-US" sz="2800" dirty="0" smtClean="0"/>
              <a:t> and </a:t>
            </a:r>
            <a:r>
              <a:rPr lang="en-US" sz="2800" b="1" u="sng" dirty="0" smtClean="0"/>
              <a:t>revolves</a:t>
            </a:r>
            <a:r>
              <a:rPr lang="en-US" sz="2800" dirty="0" smtClean="0"/>
              <a:t> at the same rate, keeping one face towards us on Earth.  The back side or “far side” is not seen by people on Earth and is much more densely </a:t>
            </a:r>
            <a:r>
              <a:rPr lang="en-US" sz="2800" b="1" u="sng" dirty="0" smtClean="0"/>
              <a:t>cratered</a:t>
            </a:r>
            <a:r>
              <a:rPr lang="en-US" sz="2800" dirty="0" smtClean="0"/>
              <a:t>.</a:t>
            </a:r>
          </a:p>
          <a:p>
            <a:pPr lvl="0"/>
            <a:r>
              <a:rPr lang="en-US" sz="2800" dirty="0" smtClean="0"/>
              <a:t>The Moon rotates on its axis once every </a:t>
            </a:r>
            <a:r>
              <a:rPr lang="en-US" sz="2800" b="1" u="sng" dirty="0" smtClean="0"/>
              <a:t>27 1/3 </a:t>
            </a:r>
            <a:r>
              <a:rPr lang="en-US" sz="2800" dirty="0" smtClean="0"/>
              <a:t>days, so locations experience long periods of daylight and darkness (2 weeks), which makes for (along with the lack of atmosphere) extreme surface </a:t>
            </a:r>
            <a:r>
              <a:rPr lang="en-US" sz="2800" b="1" u="sng" dirty="0" smtClean="0"/>
              <a:t>temperature </a:t>
            </a:r>
            <a:r>
              <a:rPr lang="en-US" sz="2800" dirty="0" smtClean="0"/>
              <a:t>differences (127°C or 260°F dayside, -173°C or -279°F night side)</a:t>
            </a:r>
            <a:endParaRPr lang="en-US" sz="2800" dirty="0"/>
          </a:p>
        </p:txBody>
      </p:sp>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Time Periods</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334000"/>
          </a:xfrm>
        </p:spPr>
        <p:txBody>
          <a:bodyPr>
            <a:normAutofit fontScale="77500" lnSpcReduction="20000"/>
          </a:bodyPr>
          <a:lstStyle/>
          <a:p>
            <a:pPr lvl="0"/>
            <a:r>
              <a:rPr lang="en-US" sz="2800" dirty="0" smtClean="0"/>
              <a:t>Two types: </a:t>
            </a:r>
            <a:r>
              <a:rPr lang="en-US" sz="2800" b="1" u="sng" dirty="0" smtClean="0"/>
              <a:t>Lunar</a:t>
            </a:r>
            <a:r>
              <a:rPr lang="en-US" sz="2800" dirty="0" smtClean="0"/>
              <a:t> and </a:t>
            </a:r>
            <a:r>
              <a:rPr lang="en-US" sz="2800" b="1" u="sng" dirty="0" smtClean="0"/>
              <a:t>Solar </a:t>
            </a:r>
          </a:p>
          <a:p>
            <a:pPr lvl="0"/>
            <a:r>
              <a:rPr lang="en-US" sz="2800" dirty="0" smtClean="0"/>
              <a:t>A </a:t>
            </a:r>
            <a:r>
              <a:rPr lang="en-US" sz="2800" b="1" u="sng" dirty="0" smtClean="0"/>
              <a:t>lunar</a:t>
            </a:r>
            <a:r>
              <a:rPr lang="en-US" sz="2800" dirty="0" smtClean="0"/>
              <a:t> eclipse occurs when the full moon moves through the shadow of Earth</a:t>
            </a:r>
          </a:p>
          <a:p>
            <a:pPr lvl="0"/>
            <a:r>
              <a:rPr lang="en-US" sz="2800" dirty="0" smtClean="0"/>
              <a:t>Earth’s shadow always points </a:t>
            </a:r>
            <a:r>
              <a:rPr lang="en-US" sz="2800" b="1" u="sng" dirty="0" smtClean="0"/>
              <a:t>away</a:t>
            </a:r>
            <a:r>
              <a:rPr lang="en-US" sz="2800" dirty="0" smtClean="0"/>
              <a:t> from the Sun and consists of two parts:</a:t>
            </a:r>
          </a:p>
          <a:p>
            <a:pPr lvl="1"/>
            <a:r>
              <a:rPr lang="en-US" sz="2400" b="1" u="sng" dirty="0" smtClean="0"/>
              <a:t>Umbra</a:t>
            </a:r>
            <a:r>
              <a:rPr lang="en-US" sz="2400" dirty="0" smtClean="0"/>
              <a:t> – region of total shadow (the dark part of the shadow)</a:t>
            </a:r>
          </a:p>
          <a:p>
            <a:pPr lvl="1"/>
            <a:r>
              <a:rPr lang="en-US" sz="2400" b="1" u="sng" dirty="0" smtClean="0"/>
              <a:t>Penumbra </a:t>
            </a:r>
            <a:r>
              <a:rPr lang="en-US" sz="2400" dirty="0" smtClean="0"/>
              <a:t>– region of partial shadow where sunlight is dimmed but not extinguished (lighter part of shadow)</a:t>
            </a:r>
          </a:p>
          <a:p>
            <a:pPr lvl="0"/>
            <a:r>
              <a:rPr lang="en-US" sz="2800" dirty="0" smtClean="0"/>
              <a:t>A total lunar eclipse occurs when the moon moves entirely into the </a:t>
            </a:r>
            <a:r>
              <a:rPr lang="en-US" sz="2800" b="1" u="sng" dirty="0" smtClean="0"/>
              <a:t>umbra </a:t>
            </a:r>
            <a:r>
              <a:rPr lang="en-US" sz="2800" dirty="0" smtClean="0"/>
              <a:t>of Earth’s shadow, and none of the moon is partially in the penumbra</a:t>
            </a:r>
          </a:p>
          <a:p>
            <a:pPr lvl="0"/>
            <a:r>
              <a:rPr lang="en-US" sz="2800" dirty="0" smtClean="0"/>
              <a:t>As seen from Earth, the moon moves the width of its diameter in the sky every hour – eclipse time can take up to 6 hours.</a:t>
            </a:r>
          </a:p>
          <a:p>
            <a:pPr lvl="0"/>
            <a:r>
              <a:rPr lang="en-US" sz="2800" dirty="0" smtClean="0"/>
              <a:t>Everyone on the </a:t>
            </a:r>
            <a:r>
              <a:rPr lang="en-US" sz="2800" b="1" u="sng" dirty="0" smtClean="0"/>
              <a:t>night</a:t>
            </a:r>
            <a:r>
              <a:rPr lang="en-US" sz="2800" dirty="0" smtClean="0"/>
              <a:t> time side of can see a lunar eclipse. </a:t>
            </a:r>
          </a:p>
          <a:p>
            <a:pPr lvl="0"/>
            <a:r>
              <a:rPr lang="en-US" sz="2800" dirty="0" smtClean="0"/>
              <a:t>During a </a:t>
            </a:r>
            <a:r>
              <a:rPr lang="en-US" sz="2800" b="1" u="sng" dirty="0" smtClean="0"/>
              <a:t>total lunar </a:t>
            </a:r>
            <a:r>
              <a:rPr lang="en-US" sz="2800" dirty="0" smtClean="0"/>
              <a:t>eclipse the moon will turn a coppery red color as the long red wavelengths of sunlight (which are not scattered by Earth’s atmosphere) are refracted (bent) onto the lunar surface.</a:t>
            </a:r>
          </a:p>
          <a:p>
            <a:pPr lvl="0"/>
            <a:endParaRPr lang="en-US" sz="2800" dirty="0" smtClean="0"/>
          </a:p>
          <a:p>
            <a:pPr lvl="0"/>
            <a:endParaRPr lang="en-US" sz="2800" dirty="0"/>
          </a:p>
        </p:txBody>
      </p:sp>
      <p:sp>
        <p:nvSpPr>
          <p:cNvPr id="4" name="TextBox 3"/>
          <p:cNvSpPr txBox="1"/>
          <p:nvPr/>
        </p:nvSpPr>
        <p:spPr>
          <a:xfrm>
            <a:off x="457200" y="381000"/>
            <a:ext cx="1828800" cy="646331"/>
          </a:xfrm>
          <a:prstGeom prst="rect">
            <a:avLst/>
          </a:prstGeom>
          <a:noFill/>
        </p:spPr>
        <p:txBody>
          <a:bodyPr wrap="square" rtlCol="0">
            <a:spAutoFit/>
          </a:bodyPr>
          <a:lstStyle/>
          <a:p>
            <a:r>
              <a:rPr lang="en-US" sz="3600" u="sng" dirty="0" smtClean="0"/>
              <a:t>Eclipses</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1828800" cy="646331"/>
          </a:xfrm>
          <a:prstGeom prst="rect">
            <a:avLst/>
          </a:prstGeom>
          <a:noFill/>
        </p:spPr>
        <p:txBody>
          <a:bodyPr wrap="square" rtlCol="0">
            <a:spAutoFit/>
          </a:bodyPr>
          <a:lstStyle/>
          <a:p>
            <a:r>
              <a:rPr lang="en-US" sz="3600" u="sng" dirty="0" smtClean="0"/>
              <a:t>Eclipses</a:t>
            </a:r>
            <a:endParaRPr lang="en-US" sz="3600" u="sng" dirty="0"/>
          </a:p>
        </p:txBody>
      </p:sp>
      <p:pic>
        <p:nvPicPr>
          <p:cNvPr id="6" name="il_fi" descr="http://www.physics.uc.edu/~sitko/Fall2002/1-Sky/eclipses1.GIF"/>
          <p:cNvPicPr/>
          <p:nvPr/>
        </p:nvPicPr>
        <p:blipFill>
          <a:blip r:embed="rId2" cstate="print"/>
          <a:srcRect/>
          <a:stretch>
            <a:fillRect/>
          </a:stretch>
        </p:blipFill>
        <p:spPr bwMode="auto">
          <a:xfrm>
            <a:off x="990600" y="1143000"/>
            <a:ext cx="7239000" cy="5080000"/>
          </a:xfrm>
          <a:prstGeom prst="rect">
            <a:avLst/>
          </a:prstGeom>
          <a:noFill/>
          <a:ln w="9525">
            <a:noFill/>
            <a:miter lim="800000"/>
            <a:headEnd/>
            <a:tailEnd/>
          </a:ln>
        </p:spPr>
      </p:pic>
    </p:spTree>
    <p:extLst>
      <p:ext uri="{BB962C8B-B14F-4D97-AF65-F5344CB8AC3E}">
        <p14:creationId xmlns:p14="http://schemas.microsoft.com/office/powerpoint/2010/main" val="20057627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nasm.si.edu/webimages/640/WEB11718-2010_6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7086"/>
            <a:ext cx="9163747" cy="662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04054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en.es-static.us/upl/2011/06/lunar_eclipse_3-3-20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1005"/>
            <a:ext cx="9144000" cy="5703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85181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disinfo.s3.amazonaws.com/wp-content/uploads/2010/12/800px-Lunar_eclipse_optic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5800"/>
            <a:ext cx="9116786"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0965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334000"/>
          </a:xfrm>
        </p:spPr>
        <p:txBody>
          <a:bodyPr>
            <a:normAutofit fontScale="77500" lnSpcReduction="20000"/>
          </a:bodyPr>
          <a:lstStyle/>
          <a:p>
            <a:pPr lvl="0"/>
            <a:r>
              <a:rPr lang="en-US" sz="2800" b="1" u="sng" dirty="0" smtClean="0"/>
              <a:t>Solar</a:t>
            </a:r>
            <a:r>
              <a:rPr lang="en-US" sz="2800" dirty="0" smtClean="0"/>
              <a:t> eclipses can occur because the Sun and Moon have the same angular diameter in the sky (.5°), so aligned correctly, the moon will either partially or totally block out the sun.</a:t>
            </a:r>
          </a:p>
          <a:p>
            <a:pPr lvl="0"/>
            <a:r>
              <a:rPr lang="en-US" sz="2800" dirty="0" smtClean="0"/>
              <a:t>The Sun is 400x larger than the moon, but also exactly </a:t>
            </a:r>
            <a:r>
              <a:rPr lang="en-US" sz="2800" b="1" u="sng" dirty="0" smtClean="0"/>
              <a:t>400x</a:t>
            </a:r>
            <a:r>
              <a:rPr lang="en-US" sz="2800" dirty="0" smtClean="0"/>
              <a:t> further away from Earth than the moon – this is what makes the two objects the same size in the sky.</a:t>
            </a:r>
          </a:p>
          <a:p>
            <a:pPr lvl="0"/>
            <a:r>
              <a:rPr lang="en-US" sz="2800" dirty="0" smtClean="0"/>
              <a:t>Solar eclipses occur when the </a:t>
            </a:r>
            <a:r>
              <a:rPr lang="en-US" sz="2800" b="1" u="sng" dirty="0" smtClean="0"/>
              <a:t>moon</a:t>
            </a:r>
            <a:r>
              <a:rPr lang="en-US" sz="2800" dirty="0" smtClean="0"/>
              <a:t> passes between the Sun and Earth.</a:t>
            </a:r>
          </a:p>
          <a:p>
            <a:pPr lvl="0"/>
            <a:r>
              <a:rPr lang="en-US" sz="2800" dirty="0" smtClean="0"/>
              <a:t>Not everyone gets to see a solar eclipse b/c the moon’s shadow that falls on Earth is very </a:t>
            </a:r>
            <a:r>
              <a:rPr lang="en-US" sz="2800" b="1" u="sng" dirty="0" smtClean="0"/>
              <a:t>small</a:t>
            </a:r>
            <a:r>
              <a:rPr lang="en-US" sz="2800" dirty="0" smtClean="0"/>
              <a:t> (only 167 miles wide) and moves quickly across Earth’s surface (at least 1060mi/hr)</a:t>
            </a:r>
          </a:p>
          <a:p>
            <a:pPr lvl="0"/>
            <a:r>
              <a:rPr lang="en-US" sz="2800" i="1" dirty="0" smtClean="0"/>
              <a:t>Totality</a:t>
            </a:r>
            <a:r>
              <a:rPr lang="en-US" sz="2800" dirty="0" smtClean="0"/>
              <a:t> occurs when the sun is completely eclipsed by the moon and the bright </a:t>
            </a:r>
            <a:r>
              <a:rPr lang="en-US" sz="2800" dirty="0" err="1" smtClean="0"/>
              <a:t>photospheric</a:t>
            </a:r>
            <a:r>
              <a:rPr lang="en-US" sz="2800" dirty="0" smtClean="0"/>
              <a:t> layer is blocked out and the corona (faint outer atmosphere of sun) can be seen (totality lasts for no more than </a:t>
            </a:r>
            <a:r>
              <a:rPr lang="en-US" sz="2800" b="1" u="sng" dirty="0" smtClean="0"/>
              <a:t>8</a:t>
            </a:r>
            <a:r>
              <a:rPr lang="en-US" sz="2800" dirty="0" smtClean="0"/>
              <a:t> min)</a:t>
            </a:r>
          </a:p>
          <a:p>
            <a:pPr lvl="0"/>
            <a:r>
              <a:rPr lang="en-US" sz="2800" dirty="0" smtClean="0"/>
              <a:t>Next solar eclipse visible in the US will be </a:t>
            </a:r>
            <a:r>
              <a:rPr lang="en-US" sz="2800" b="1" u="sng" dirty="0" smtClean="0"/>
              <a:t>Aug. 21, 2017.</a:t>
            </a:r>
          </a:p>
          <a:p>
            <a:pPr lvl="0"/>
            <a:r>
              <a:rPr lang="en-US" sz="2800" dirty="0" smtClean="0"/>
              <a:t>Eclipses only occur during </a:t>
            </a:r>
            <a:r>
              <a:rPr lang="en-US" sz="2800" b="1" u="sng" dirty="0" smtClean="0"/>
              <a:t>full </a:t>
            </a:r>
            <a:r>
              <a:rPr lang="en-US" sz="2800" dirty="0" smtClean="0"/>
              <a:t>or </a:t>
            </a:r>
            <a:r>
              <a:rPr lang="en-US" sz="2800" b="1" u="sng" dirty="0" smtClean="0"/>
              <a:t>new</a:t>
            </a:r>
            <a:r>
              <a:rPr lang="en-US" sz="2800" dirty="0" smtClean="0"/>
              <a:t> moon phases. </a:t>
            </a:r>
          </a:p>
          <a:p>
            <a:pPr lvl="0"/>
            <a:endParaRPr lang="en-US" sz="2800" dirty="0"/>
          </a:p>
        </p:txBody>
      </p:sp>
      <p:sp>
        <p:nvSpPr>
          <p:cNvPr id="4" name="TextBox 3"/>
          <p:cNvSpPr txBox="1"/>
          <p:nvPr/>
        </p:nvSpPr>
        <p:spPr>
          <a:xfrm>
            <a:off x="457200" y="381000"/>
            <a:ext cx="1828800" cy="646331"/>
          </a:xfrm>
          <a:prstGeom prst="rect">
            <a:avLst/>
          </a:prstGeom>
          <a:noFill/>
        </p:spPr>
        <p:txBody>
          <a:bodyPr wrap="square" rtlCol="0">
            <a:spAutoFit/>
          </a:bodyPr>
          <a:lstStyle/>
          <a:p>
            <a:r>
              <a:rPr lang="en-US" sz="3600" u="sng" dirty="0" smtClean="0"/>
              <a:t>Eclipses</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800" dirty="0"/>
              <a:t>Turning or spinning of a body on its </a:t>
            </a:r>
            <a:r>
              <a:rPr lang="en-US" sz="2800" u="sng" dirty="0" smtClean="0"/>
              <a:t>axis.</a:t>
            </a:r>
            <a:endParaRPr lang="en-US" sz="2800" u="sng" dirty="0"/>
          </a:p>
          <a:p>
            <a:pPr lvl="0"/>
            <a:r>
              <a:rPr lang="en-US" sz="2800" dirty="0"/>
              <a:t>Earth’s axis is tilted </a:t>
            </a:r>
            <a:r>
              <a:rPr lang="en-US" sz="2800" u="sng" dirty="0"/>
              <a:t>23.5°</a:t>
            </a:r>
            <a:r>
              <a:rPr lang="en-US" sz="2800" dirty="0"/>
              <a:t> from the </a:t>
            </a:r>
            <a:r>
              <a:rPr lang="en-US" sz="2800" u="sng" dirty="0"/>
              <a:t>ecliptic</a:t>
            </a:r>
            <a:r>
              <a:rPr lang="en-US" sz="2800" dirty="0"/>
              <a:t> (plane of </a:t>
            </a:r>
            <a:r>
              <a:rPr lang="en-US" sz="2800" dirty="0" smtClean="0"/>
              <a:t>Earth’s </a:t>
            </a:r>
            <a:r>
              <a:rPr lang="en-US" sz="2800" dirty="0"/>
              <a:t>orbit around the Sun, and is the apparent path of </a:t>
            </a:r>
            <a:r>
              <a:rPr lang="en-US" sz="2800" dirty="0" smtClean="0"/>
              <a:t>the </a:t>
            </a:r>
            <a:r>
              <a:rPr lang="en-US" sz="2800" dirty="0"/>
              <a:t>Sun throughout the year) {Earth’s tilt varies from </a:t>
            </a:r>
            <a:r>
              <a:rPr lang="en-US" sz="2800" dirty="0" smtClean="0"/>
              <a:t> 21.5</a:t>
            </a:r>
            <a:r>
              <a:rPr lang="en-US" sz="2800" dirty="0"/>
              <a:t>° - 24.5°, this is known as </a:t>
            </a:r>
            <a:r>
              <a:rPr lang="en-US" sz="2800" u="sng" dirty="0"/>
              <a:t>“</a:t>
            </a:r>
            <a:r>
              <a:rPr lang="en-US" sz="2800" i="1" u="sng" dirty="0"/>
              <a:t>obliquity</a:t>
            </a:r>
            <a:r>
              <a:rPr lang="en-US" sz="2800" u="sng" dirty="0"/>
              <a:t>” </a:t>
            </a:r>
            <a:r>
              <a:rPr lang="en-US" sz="2800" dirty="0"/>
              <a:t>41k yr. cycle}</a:t>
            </a:r>
          </a:p>
          <a:p>
            <a:pPr lvl="0"/>
            <a:r>
              <a:rPr lang="en-US" sz="2800" dirty="0"/>
              <a:t>Rate of rotation is </a:t>
            </a:r>
            <a:r>
              <a:rPr lang="en-US" sz="2800" u="sng" dirty="0"/>
              <a:t>once per 24 </a:t>
            </a:r>
            <a:r>
              <a:rPr lang="en-US" sz="2800" dirty="0"/>
              <a:t>hour period, but speed or </a:t>
            </a:r>
            <a:r>
              <a:rPr lang="en-US" sz="2800" dirty="0" smtClean="0"/>
              <a:t>rotation </a:t>
            </a:r>
            <a:r>
              <a:rPr lang="en-US" sz="2800" dirty="0"/>
              <a:t>varies depending on location on Earth (speed = </a:t>
            </a:r>
            <a:r>
              <a:rPr lang="en-US" sz="2800" u="sng" dirty="0" smtClean="0"/>
              <a:t>dist</a:t>
            </a:r>
            <a:r>
              <a:rPr lang="en-US" sz="2800" u="sng" dirty="0"/>
              <a:t>./time</a:t>
            </a:r>
            <a:r>
              <a:rPr lang="en-US" sz="2800" dirty="0"/>
              <a:t>)  Speed at the equator = 1035mi/hr</a:t>
            </a:r>
            <a:r>
              <a:rPr lang="en-US" sz="2800" dirty="0" smtClean="0"/>
              <a:t>!</a:t>
            </a:r>
            <a:endParaRPr lang="en-US" sz="2800" dirty="0"/>
          </a:p>
        </p:txBody>
      </p:sp>
      <p:sp>
        <p:nvSpPr>
          <p:cNvPr id="4" name="TextBox 3"/>
          <p:cNvSpPr txBox="1"/>
          <p:nvPr/>
        </p:nvSpPr>
        <p:spPr>
          <a:xfrm>
            <a:off x="457200" y="381000"/>
            <a:ext cx="2133600" cy="646331"/>
          </a:xfrm>
          <a:prstGeom prst="rect">
            <a:avLst/>
          </a:prstGeom>
          <a:noFill/>
        </p:spPr>
        <p:txBody>
          <a:bodyPr wrap="square" rtlCol="0">
            <a:spAutoFit/>
          </a:bodyPr>
          <a:lstStyle/>
          <a:p>
            <a:r>
              <a:rPr lang="en-US" sz="3600" u="sng" dirty="0" smtClean="0"/>
              <a:t>Rotation</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1828800" cy="646331"/>
          </a:xfrm>
          <a:prstGeom prst="rect">
            <a:avLst/>
          </a:prstGeom>
          <a:noFill/>
        </p:spPr>
        <p:txBody>
          <a:bodyPr wrap="square" rtlCol="0">
            <a:spAutoFit/>
          </a:bodyPr>
          <a:lstStyle/>
          <a:p>
            <a:r>
              <a:rPr lang="en-US" sz="3600" u="sng" dirty="0" smtClean="0"/>
              <a:t>Eclipses</a:t>
            </a:r>
            <a:endParaRPr lang="en-US" sz="3600" u="sng" dirty="0"/>
          </a:p>
        </p:txBody>
      </p:sp>
      <p:pic>
        <p:nvPicPr>
          <p:cNvPr id="6" name="il_fi" descr="http://www.physics.uc.edu/~sitko/Fall2002/1-Sky/eclipses1.GIF"/>
          <p:cNvPicPr/>
          <p:nvPr/>
        </p:nvPicPr>
        <p:blipFill>
          <a:blip r:embed="rId2" cstate="print"/>
          <a:srcRect/>
          <a:stretch>
            <a:fillRect/>
          </a:stretch>
        </p:blipFill>
        <p:spPr bwMode="auto">
          <a:xfrm>
            <a:off x="990600" y="1143000"/>
            <a:ext cx="7239000" cy="508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hoydalsvik.net/astrofoto/eclipse2006/eclipse2006_multi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4432"/>
            <a:ext cx="9144000" cy="6160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8937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eoimages.gsfc.nasa.gov/images/imagerecords/6000/6419/ISS012-E-21351_lr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35" y="381000"/>
            <a:ext cx="9140177" cy="6050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2975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1828800" cy="646331"/>
          </a:xfrm>
          <a:prstGeom prst="rect">
            <a:avLst/>
          </a:prstGeom>
          <a:noFill/>
        </p:spPr>
        <p:txBody>
          <a:bodyPr wrap="square" rtlCol="0">
            <a:spAutoFit/>
          </a:bodyPr>
          <a:lstStyle/>
          <a:p>
            <a:r>
              <a:rPr lang="en-US" sz="3600" u="sng" dirty="0" smtClean="0"/>
              <a:t>Eclipses</a:t>
            </a:r>
            <a:endParaRPr lang="en-US" sz="3600" u="sng" dirty="0"/>
          </a:p>
        </p:txBody>
      </p:sp>
      <p:pic>
        <p:nvPicPr>
          <p:cNvPr id="5" name="il_fi" descr="http://www.mreclipse.com/SEphoto/TSE2001/image/T01-video01x.JPG"/>
          <p:cNvPicPr/>
          <p:nvPr/>
        </p:nvPicPr>
        <p:blipFill>
          <a:blip r:embed="rId2" cstate="print"/>
          <a:srcRect/>
          <a:stretch>
            <a:fillRect/>
          </a:stretch>
        </p:blipFill>
        <p:spPr bwMode="auto">
          <a:xfrm>
            <a:off x="914400" y="1066800"/>
            <a:ext cx="7543800" cy="5365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t0.gstatic.com/images?q=tbn:ANd9GcSWjGycnlKPS7kmn5zVyHuJArzEDgSmE8WY1akTkP-IE-MhTgMjj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19400"/>
            <a:ext cx="5391736" cy="40386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t1.gstatic.com/images?q=tbn:ANd9GcRk9_ly9F-ZPtMaw3pvc-fsYJloaZc8HkM_38DpXvCi6-CH8rQx5FfN5i28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9008" y="0"/>
            <a:ext cx="4884992" cy="3352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80999" y="1066800"/>
            <a:ext cx="3578993" cy="461665"/>
          </a:xfrm>
          <a:prstGeom prst="rect">
            <a:avLst/>
          </a:prstGeom>
          <a:noFill/>
        </p:spPr>
        <p:txBody>
          <a:bodyPr wrap="none" rtlCol="0">
            <a:spAutoFit/>
          </a:bodyPr>
          <a:lstStyle/>
          <a:p>
            <a:r>
              <a:rPr lang="en-US" sz="2400" b="1" dirty="0" smtClean="0"/>
              <a:t>Seeing the Chromosphere!</a:t>
            </a:r>
            <a:endParaRPr lang="en-US" sz="2400" b="1" dirty="0"/>
          </a:p>
        </p:txBody>
      </p:sp>
    </p:spTree>
    <p:extLst>
      <p:ext uri="{BB962C8B-B14F-4D97-AF65-F5344CB8AC3E}">
        <p14:creationId xmlns:p14="http://schemas.microsoft.com/office/powerpoint/2010/main" val="13011049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0"/>
            <a:ext cx="7772400" cy="1470025"/>
          </a:xfrm>
        </p:spPr>
        <p:txBody>
          <a:bodyPr/>
          <a:lstStyle/>
          <a:p>
            <a:r>
              <a:rPr lang="en-US" b="1" dirty="0" smtClean="0"/>
              <a:t>Lunar Surface/Origin</a:t>
            </a:r>
            <a:endParaRPr lang="en-US" b="1" dirty="0"/>
          </a:p>
        </p:txBody>
      </p:sp>
      <p:pic>
        <p:nvPicPr>
          <p:cNvPr id="1026" name="Picture 2" descr="http://www.geosociety.org/graphics/media/08-52_LunarSurfac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7029" y="1066800"/>
            <a:ext cx="5638800"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63318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tatic3.businessinsider.com/image/4ee7609269beddb415000022/mo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61244"/>
            <a:ext cx="8572500" cy="6429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6517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news.bbcimg.co.uk/media/images/49836000/jpg/_49836437_gpn-2000-00113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74" y="838200"/>
            <a:ext cx="9124226"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36761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puzkarapuz.ru/uploads/post/gallery/large/Apr-2012/recipe_photo_b292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72" y="457200"/>
            <a:ext cx="9217843" cy="5910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3443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thelivingmoon.com/43ancients/04images/Moon8/Training/ig264_walk_moon_imax_05_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7200"/>
            <a:ext cx="9144000" cy="6086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327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400" dirty="0" smtClean="0"/>
              <a:t>Results in </a:t>
            </a:r>
            <a:r>
              <a:rPr lang="en-US" sz="2400" i="1" u="sng" dirty="0" smtClean="0"/>
              <a:t>diurnal</a:t>
            </a:r>
            <a:r>
              <a:rPr lang="en-US" sz="2400" i="1" dirty="0" smtClean="0"/>
              <a:t> motion</a:t>
            </a:r>
            <a:r>
              <a:rPr lang="en-US" sz="2400" dirty="0" smtClean="0"/>
              <a:t> (the daily rising and setting of things in the sky.)</a:t>
            </a:r>
          </a:p>
          <a:p>
            <a:pPr lvl="0"/>
            <a:r>
              <a:rPr lang="en-US" sz="2400" dirty="0" smtClean="0"/>
              <a:t>Period of rotation can be measured in two ways:</a:t>
            </a:r>
          </a:p>
          <a:p>
            <a:pPr>
              <a:buNone/>
            </a:pPr>
            <a:r>
              <a:rPr lang="en-US" sz="2400" dirty="0" smtClean="0"/>
              <a:t>		-</a:t>
            </a:r>
            <a:r>
              <a:rPr lang="en-US" sz="2400" u="sng" dirty="0" smtClean="0"/>
              <a:t>Solar Day</a:t>
            </a:r>
            <a:r>
              <a:rPr lang="en-US" sz="2400" dirty="0" smtClean="0"/>
              <a:t>: relative to the Sun, when the Sun returns to its original position in the sky (when a position on Earth realigns with the Sun – </a:t>
            </a:r>
            <a:r>
              <a:rPr lang="en-US" sz="2400" i="1" u="sng" dirty="0" smtClean="0"/>
              <a:t>24 hours</a:t>
            </a:r>
            <a:endParaRPr lang="en-US" sz="2400" u="sng" dirty="0" smtClean="0"/>
          </a:p>
          <a:p>
            <a:pPr>
              <a:buNone/>
            </a:pPr>
            <a:r>
              <a:rPr lang="en-US" sz="2400" dirty="0" smtClean="0"/>
              <a:t>    		-</a:t>
            </a:r>
            <a:r>
              <a:rPr lang="en-US" sz="2400" u="sng" dirty="0" smtClean="0"/>
              <a:t>Sidereal Day</a:t>
            </a:r>
            <a:r>
              <a:rPr lang="en-US" sz="2400" dirty="0" smtClean="0"/>
              <a:t>: relative to distant stars, when a star other than the Sun returns to its original position in the night sky (when a position on Earth realigns with a star other than the Sun) – </a:t>
            </a:r>
            <a:r>
              <a:rPr lang="en-US" sz="2400" i="1" u="sng" dirty="0" smtClean="0"/>
              <a:t>23hr. 56min. 4sec.</a:t>
            </a:r>
            <a:endParaRPr lang="en-US" sz="2400" u="sng" dirty="0" smtClean="0"/>
          </a:p>
          <a:p>
            <a:pPr lvl="0"/>
            <a:r>
              <a:rPr lang="en-US" sz="2400" i="1" u="sng" dirty="0" smtClean="0"/>
              <a:t>Earthquakes</a:t>
            </a:r>
            <a:r>
              <a:rPr lang="en-US" sz="2400" dirty="0" smtClean="0"/>
              <a:t> can affect the rotation of Earth* </a:t>
            </a:r>
          </a:p>
          <a:p>
            <a:endParaRPr lang="en-US" sz="2400" dirty="0"/>
          </a:p>
        </p:txBody>
      </p:sp>
      <p:sp>
        <p:nvSpPr>
          <p:cNvPr id="4" name="TextBox 3"/>
          <p:cNvSpPr txBox="1"/>
          <p:nvPr/>
        </p:nvSpPr>
        <p:spPr>
          <a:xfrm>
            <a:off x="457200" y="381000"/>
            <a:ext cx="2133600" cy="646331"/>
          </a:xfrm>
          <a:prstGeom prst="rect">
            <a:avLst/>
          </a:prstGeom>
          <a:noFill/>
        </p:spPr>
        <p:txBody>
          <a:bodyPr wrap="square" rtlCol="0">
            <a:spAutoFit/>
          </a:bodyPr>
          <a:lstStyle/>
          <a:p>
            <a:r>
              <a:rPr lang="en-US" sz="3600" u="sng" dirty="0" smtClean="0"/>
              <a:t>Rotation</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nasa.gov/sites/default/files/565736main_m162350671le_fu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667000"/>
            <a:ext cx="9125838" cy="4191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nasa.gov/images/content/565700main1_tycho_cpeak_oblique-67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0261" y="0"/>
            <a:ext cx="4835510" cy="32766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p:cNvCxnSpPr/>
          <p:nvPr/>
        </p:nvCxnSpPr>
        <p:spPr>
          <a:xfrm flipV="1">
            <a:off x="3962400" y="0"/>
            <a:ext cx="367861" cy="44196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3962400" y="3276600"/>
            <a:ext cx="5203371" cy="1143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3962400" y="3276600"/>
            <a:ext cx="367861" cy="1143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81000" y="12335"/>
            <a:ext cx="3429000" cy="2677656"/>
          </a:xfrm>
          <a:prstGeom prst="rect">
            <a:avLst/>
          </a:prstGeom>
          <a:noFill/>
        </p:spPr>
        <p:txBody>
          <a:bodyPr wrap="square" rtlCol="0">
            <a:spAutoFit/>
          </a:bodyPr>
          <a:lstStyle/>
          <a:p>
            <a:pPr algn="ctr"/>
            <a:r>
              <a:rPr lang="en-US" sz="2800" b="1" dirty="0" smtClean="0"/>
              <a:t>This small boulder on top of this lunar mountain is actually the size of a professional football stadium!</a:t>
            </a:r>
            <a:endParaRPr lang="en-US" sz="2800" b="1" dirty="0"/>
          </a:p>
        </p:txBody>
      </p:sp>
    </p:spTree>
    <p:extLst>
      <p:ext uri="{BB962C8B-B14F-4D97-AF65-F5344CB8AC3E}">
        <p14:creationId xmlns:p14="http://schemas.microsoft.com/office/powerpoint/2010/main" val="27513164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86" y="685800"/>
            <a:ext cx="9106214" cy="5509260"/>
          </a:xfrm>
          <a:prstGeom prst="rect">
            <a:avLst/>
          </a:prstGeom>
        </p:spPr>
      </p:pic>
    </p:spTree>
    <p:extLst>
      <p:ext uri="{BB962C8B-B14F-4D97-AF65-F5344CB8AC3E}">
        <p14:creationId xmlns:p14="http://schemas.microsoft.com/office/powerpoint/2010/main" val="13965392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34067220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Tree>
    <p:extLst>
      <p:ext uri="{BB962C8B-B14F-4D97-AF65-F5344CB8AC3E}">
        <p14:creationId xmlns:p14="http://schemas.microsoft.com/office/powerpoint/2010/main" val="2297981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Tree>
    <p:extLst>
      <p:ext uri="{BB962C8B-B14F-4D97-AF65-F5344CB8AC3E}">
        <p14:creationId xmlns:p14="http://schemas.microsoft.com/office/powerpoint/2010/main" val="27985746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57200"/>
            <a:ext cx="8153400" cy="6093976"/>
          </a:xfrm>
          <a:prstGeom prst="rect">
            <a:avLst/>
          </a:prstGeom>
          <a:noFill/>
        </p:spPr>
        <p:txBody>
          <a:bodyPr wrap="square" rtlCol="0">
            <a:spAutoFit/>
          </a:bodyPr>
          <a:lstStyle/>
          <a:p>
            <a:pPr algn="ctr"/>
            <a:r>
              <a:rPr lang="en-US" sz="2600" b="1" u="sng" dirty="0" smtClean="0"/>
              <a:t>Lunar Surface</a:t>
            </a:r>
          </a:p>
          <a:p>
            <a:pPr marL="285750" indent="-285750">
              <a:buFont typeface="Arial" pitchFamily="34" charset="0"/>
              <a:buChar char="•"/>
            </a:pPr>
            <a:r>
              <a:rPr lang="en-US" sz="2600" u="sng" dirty="0" smtClean="0"/>
              <a:t>Regolith</a:t>
            </a:r>
            <a:r>
              <a:rPr lang="en-US" sz="2600" dirty="0" smtClean="0"/>
              <a:t> – Lunar soil, fine powder – pulverized rock/glass.</a:t>
            </a:r>
          </a:p>
          <a:p>
            <a:pPr marL="285750" indent="-285750">
              <a:buFont typeface="Arial" pitchFamily="34" charset="0"/>
              <a:buChar char="•"/>
            </a:pPr>
            <a:r>
              <a:rPr lang="en-US" sz="2600" u="sng" dirty="0" smtClean="0"/>
              <a:t>Maria</a:t>
            </a:r>
            <a:r>
              <a:rPr lang="en-US" sz="2600" dirty="0" smtClean="0"/>
              <a:t> – Dark areas on moon (seas), ancient basaltic lava flows resulting from large impacts, younger, relatively smooth – small fraction of lunar surface -20%</a:t>
            </a:r>
          </a:p>
          <a:p>
            <a:pPr marL="285750" indent="-285750">
              <a:buFont typeface="Arial" pitchFamily="34" charset="0"/>
              <a:buChar char="•"/>
            </a:pPr>
            <a:r>
              <a:rPr lang="en-US" sz="2600" u="sng" dirty="0" smtClean="0"/>
              <a:t>Highlands</a:t>
            </a:r>
            <a:r>
              <a:rPr lang="en-US" sz="2600" dirty="0" smtClean="0"/>
              <a:t> – White lunar surface, oldest surface, mountainous &amp; rugged – 80% of lunar surface</a:t>
            </a:r>
          </a:p>
          <a:p>
            <a:pPr marL="285750" indent="-285750">
              <a:buFont typeface="Arial" pitchFamily="34" charset="0"/>
              <a:buChar char="•"/>
            </a:pPr>
            <a:r>
              <a:rPr lang="en-US" sz="2600" u="sng" dirty="0" smtClean="0"/>
              <a:t>Craters</a:t>
            </a:r>
            <a:r>
              <a:rPr lang="en-US" sz="2600" dirty="0" smtClean="0"/>
              <a:t> – circular depressions resulting from meteor impacts.</a:t>
            </a:r>
          </a:p>
          <a:p>
            <a:pPr marL="285750" indent="-285750">
              <a:buFont typeface="Arial" pitchFamily="34" charset="0"/>
              <a:buChar char="•"/>
            </a:pPr>
            <a:r>
              <a:rPr lang="en-US" sz="2600" u="sng" dirty="0" smtClean="0"/>
              <a:t>Rays</a:t>
            </a:r>
            <a:r>
              <a:rPr lang="en-US" sz="2600" dirty="0" smtClean="0"/>
              <a:t> – “splash marks” around craters </a:t>
            </a:r>
            <a:endParaRPr lang="en-US" sz="2600" u="sng" dirty="0" smtClean="0"/>
          </a:p>
          <a:p>
            <a:pPr marL="285750" indent="-285750">
              <a:buFont typeface="Arial" pitchFamily="34" charset="0"/>
              <a:buChar char="•"/>
            </a:pPr>
            <a:r>
              <a:rPr lang="en-US" sz="2600" dirty="0" smtClean="0"/>
              <a:t>Extreme Temperatures &amp; Radiation – Moon lacks an atmosphere so it gets very hot and very cold!  Also, any incoming radiation will hit the surface – lunar surface looks “cooked”.</a:t>
            </a:r>
          </a:p>
          <a:p>
            <a:endParaRPr lang="en-US" sz="2600" dirty="0"/>
          </a:p>
        </p:txBody>
      </p:sp>
    </p:spTree>
    <p:extLst>
      <p:ext uri="{BB962C8B-B14F-4D97-AF65-F5344CB8AC3E}">
        <p14:creationId xmlns:p14="http://schemas.microsoft.com/office/powerpoint/2010/main" val="2194617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81000"/>
            <a:ext cx="8153400" cy="6278642"/>
          </a:xfrm>
          <a:prstGeom prst="rect">
            <a:avLst/>
          </a:prstGeom>
          <a:noFill/>
        </p:spPr>
        <p:txBody>
          <a:bodyPr wrap="square" rtlCol="0">
            <a:spAutoFit/>
          </a:bodyPr>
          <a:lstStyle/>
          <a:p>
            <a:pPr algn="ctr"/>
            <a:r>
              <a:rPr lang="en-US" sz="3200" b="1" u="sng" dirty="0" smtClean="0"/>
              <a:t>Lunar Origin:</a:t>
            </a:r>
          </a:p>
          <a:p>
            <a:pPr marL="742950" lvl="1" indent="-285750">
              <a:buFont typeface="Arial" pitchFamily="34" charset="0"/>
              <a:buChar char="•"/>
            </a:pPr>
            <a:r>
              <a:rPr lang="en-US" sz="3200" dirty="0" smtClean="0"/>
              <a:t>Early on in SS history, proto-Earth collided with another proto-planet the size of Mars</a:t>
            </a:r>
          </a:p>
          <a:p>
            <a:pPr marL="742950" lvl="1" indent="-285750">
              <a:buFont typeface="Arial" pitchFamily="34" charset="0"/>
              <a:buChar char="•"/>
            </a:pPr>
            <a:r>
              <a:rPr lang="en-US" sz="3200" dirty="0" smtClean="0"/>
              <a:t>Glancing (not head-on) blow, mostly mantle like material from Earth sprayed into space</a:t>
            </a:r>
          </a:p>
          <a:p>
            <a:pPr marL="742950" lvl="1" indent="-285750">
              <a:buFont typeface="Arial" pitchFamily="34" charset="0"/>
              <a:buChar char="•"/>
            </a:pPr>
            <a:r>
              <a:rPr lang="en-US" sz="3200" dirty="0" smtClean="0"/>
              <a:t>Smaller body mostly absorbed by remaining proto-Earth</a:t>
            </a:r>
          </a:p>
          <a:p>
            <a:pPr marL="742950" lvl="1" indent="-285750">
              <a:buFont typeface="Arial" pitchFamily="34" charset="0"/>
              <a:buChar char="•"/>
            </a:pPr>
            <a:r>
              <a:rPr lang="en-US" sz="3200" dirty="0" smtClean="0"/>
              <a:t>Orbiting mantle material coalesces into ball of mantle </a:t>
            </a:r>
          </a:p>
          <a:p>
            <a:pPr marL="742950" lvl="1" indent="-285750">
              <a:buFont typeface="Arial" pitchFamily="34" charset="0"/>
              <a:buChar char="•"/>
            </a:pPr>
            <a:r>
              <a:rPr lang="en-US" sz="3200" dirty="0" smtClean="0"/>
              <a:t>Both bodies eventuall</a:t>
            </a:r>
            <a:r>
              <a:rPr lang="en-US" sz="3200" dirty="0"/>
              <a:t>y</a:t>
            </a:r>
            <a:r>
              <a:rPr lang="en-US" sz="3200" dirty="0" smtClean="0"/>
              <a:t> cool into the Earth and Moon.</a:t>
            </a:r>
          </a:p>
          <a:p>
            <a:endParaRPr lang="en-US" dirty="0"/>
          </a:p>
        </p:txBody>
      </p:sp>
    </p:spTree>
    <p:extLst>
      <p:ext uri="{BB962C8B-B14F-4D97-AF65-F5344CB8AC3E}">
        <p14:creationId xmlns:p14="http://schemas.microsoft.com/office/powerpoint/2010/main" val="3031524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500"/>
                                        <p:tgtEl>
                                          <p:spTgt spid="2">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
                                            <p:txEl>
                                              <p:pRg st="4" end="4"/>
                                            </p:txEl>
                                          </p:spTgt>
                                        </p:tgtEl>
                                        <p:attrNameLst>
                                          <p:attrName>style.visibility</p:attrName>
                                        </p:attrNameLst>
                                      </p:cBhvr>
                                      <p:to>
                                        <p:strVal val="visible"/>
                                      </p:to>
                                    </p:set>
                                    <p:animEffect transition="in" filter="fade">
                                      <p:cBhvr>
                                        <p:cTn id="26" dur="500"/>
                                        <p:tgtEl>
                                          <p:spTgt spid="2">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Effect transition="in" filter="fade">
                                      <p:cBhvr>
                                        <p:cTn id="3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Lunar Origins: Giant Impact Hypothesis (old)</a:t>
            </a:r>
            <a:endParaRPr lang="en-US" dirty="0"/>
          </a:p>
        </p:txBody>
      </p:sp>
      <p:pic>
        <p:nvPicPr>
          <p:cNvPr id="1026" name="Picture 2" descr="http://www.jandrewclark.com/wp-content/uploads/2013/11/77666-004-3914CF4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752600"/>
            <a:ext cx="8069036"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89587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0" y="1219200"/>
            <a:ext cx="4419600" cy="4144962"/>
          </a:xfrm>
        </p:spPr>
        <p:txBody>
          <a:bodyPr>
            <a:normAutofit/>
          </a:bodyPr>
          <a:lstStyle/>
          <a:p>
            <a:r>
              <a:rPr lang="en-US" dirty="0" smtClean="0"/>
              <a:t>Lunar Origins: Giant </a:t>
            </a:r>
            <a:r>
              <a:rPr lang="en-US" dirty="0"/>
              <a:t>Impact Hypothesis (new)</a:t>
            </a:r>
            <a:br>
              <a:rPr lang="en-US" dirty="0"/>
            </a:br>
            <a:r>
              <a:rPr lang="en-US" sz="1400" dirty="0">
                <a:hlinkClick r:id="rId2"/>
              </a:rPr>
              <a:t>http://</a:t>
            </a:r>
            <a:r>
              <a:rPr lang="en-US" sz="1400" dirty="0" smtClean="0">
                <a:hlinkClick r:id="rId2"/>
              </a:rPr>
              <a:t>phys.org/news/2012-10-moon-earth-like-composition-giant-impact.html</a:t>
            </a:r>
            <a:r>
              <a:rPr lang="en-US" sz="1400" dirty="0" smtClean="0"/>
              <a:t> </a:t>
            </a:r>
            <a:endParaRPr lang="en-US" sz="1400" dirty="0"/>
          </a:p>
        </p:txBody>
      </p:sp>
      <p:pic>
        <p:nvPicPr>
          <p:cNvPr id="2050" name="Picture 2" descr="http://cdn.phys.org/newman/gfx/news/hires/2012/1-newmodelrec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267200" cy="6910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9576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2438400"/>
          </a:xfrm>
        </p:spPr>
        <p:txBody>
          <a:bodyPr/>
          <a:lstStyle/>
          <a:p>
            <a:pPr marL="0" indent="0">
              <a:buNone/>
            </a:pPr>
            <a:r>
              <a:rPr lang="en-US" dirty="0" smtClean="0"/>
              <a:t>*See </a:t>
            </a:r>
            <a:r>
              <a:rPr lang="en-US" b="1" dirty="0" smtClean="0"/>
              <a:t>Explorations reading “The Moon” </a:t>
            </a:r>
            <a:r>
              <a:rPr lang="en-US" dirty="0" smtClean="0"/>
              <a:t>for great diagrams and pictures of the lunar surface. (on wikispace EMS System content page)</a:t>
            </a:r>
            <a:endParaRPr lang="en-US" dirty="0"/>
          </a:p>
        </p:txBody>
      </p:sp>
    </p:spTree>
    <p:extLst>
      <p:ext uri="{BB962C8B-B14F-4D97-AF65-F5344CB8AC3E}">
        <p14:creationId xmlns:p14="http://schemas.microsoft.com/office/powerpoint/2010/main" val="3993119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2133600" cy="646331"/>
          </a:xfrm>
          <a:prstGeom prst="rect">
            <a:avLst/>
          </a:prstGeom>
          <a:noFill/>
        </p:spPr>
        <p:txBody>
          <a:bodyPr wrap="square" rtlCol="0">
            <a:spAutoFit/>
          </a:bodyPr>
          <a:lstStyle/>
          <a:p>
            <a:r>
              <a:rPr lang="en-US" sz="3600" u="sng" dirty="0" smtClean="0"/>
              <a:t>Rotation</a:t>
            </a:r>
            <a:endParaRPr lang="en-US" sz="3600" u="sng" dirty="0"/>
          </a:p>
        </p:txBody>
      </p:sp>
      <p:pic>
        <p:nvPicPr>
          <p:cNvPr id="6" name="il_fi" descr="http://www.physicalgeography.net/fundamentals/images/earth_rotation.jpg"/>
          <p:cNvPicPr>
            <a:picLocks noGrp="1"/>
          </p:cNvPicPr>
          <p:nvPr>
            <p:ph idx="1"/>
          </p:nvPr>
        </p:nvPicPr>
        <p:blipFill>
          <a:blip r:embed="rId2" cstate="print"/>
          <a:srcRect/>
          <a:stretch>
            <a:fillRect/>
          </a:stretch>
        </p:blipFill>
        <p:spPr bwMode="auto">
          <a:xfrm>
            <a:off x="3962400" y="1219200"/>
            <a:ext cx="3550306" cy="4525963"/>
          </a:xfrm>
          <a:prstGeom prst="rect">
            <a:avLst/>
          </a:prstGeom>
          <a:noFill/>
          <a:ln w="9525">
            <a:noFill/>
            <a:miter lim="800000"/>
            <a:headEnd/>
            <a:tailEnd/>
          </a:ln>
        </p:spPr>
      </p:pic>
      <p:sp>
        <p:nvSpPr>
          <p:cNvPr id="7" name="Content Placeholder 2"/>
          <p:cNvSpPr txBox="1">
            <a:spLocks/>
          </p:cNvSpPr>
          <p:nvPr/>
        </p:nvSpPr>
        <p:spPr>
          <a:xfrm>
            <a:off x="457200" y="1066800"/>
            <a:ext cx="3429000" cy="50593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West to East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800" dirty="0" smtClean="0"/>
              <a:t>Fast near equator, slow near poles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800" dirty="0" smtClean="0"/>
              <a:t>Rotation seems to be a product of gravitational forces and angular momentum*</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cxnSp>
        <p:nvCxnSpPr>
          <p:cNvPr id="9" name="Straight Connector 8"/>
          <p:cNvCxnSpPr/>
          <p:nvPr/>
        </p:nvCxnSpPr>
        <p:spPr>
          <a:xfrm>
            <a:off x="5715000" y="914400"/>
            <a:ext cx="0" cy="5105400"/>
          </a:xfrm>
          <a:prstGeom prst="line">
            <a:avLst/>
          </a:prstGeom>
          <a:ln w="412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Going back to the Moon?</a:t>
            </a:r>
            <a:endParaRPr lang="en-US" dirty="0"/>
          </a:p>
        </p:txBody>
      </p:sp>
      <p:sp>
        <p:nvSpPr>
          <p:cNvPr id="3" name="Content Placeholder 2"/>
          <p:cNvSpPr>
            <a:spLocks noGrp="1"/>
          </p:cNvSpPr>
          <p:nvPr>
            <p:ph idx="1"/>
          </p:nvPr>
        </p:nvSpPr>
        <p:spPr/>
        <p:txBody>
          <a:bodyPr/>
          <a:lstStyle/>
          <a:p>
            <a:r>
              <a:rPr lang="en-US" dirty="0" smtClean="0"/>
              <a:t>YES!  China &amp; USA</a:t>
            </a:r>
          </a:p>
          <a:p>
            <a:r>
              <a:rPr lang="en-US" dirty="0">
                <a:hlinkClick r:id="rId2"/>
              </a:rPr>
              <a:t>http://www.nasa.gov/exploration/home/index.html#.</a:t>
            </a:r>
            <a:r>
              <a:rPr lang="en-US" dirty="0" smtClean="0">
                <a:hlinkClick r:id="rId2"/>
              </a:rPr>
              <a:t>VPy5A_nF-So</a:t>
            </a:r>
            <a:r>
              <a:rPr lang="en-US" dirty="0" smtClean="0"/>
              <a:t> </a:t>
            </a:r>
          </a:p>
          <a:p>
            <a:r>
              <a:rPr lang="en-US" dirty="0" smtClean="0"/>
              <a:t>Moon is a stepping stone to Mars.</a:t>
            </a:r>
          </a:p>
          <a:p>
            <a:r>
              <a:rPr lang="en-US" dirty="0" smtClean="0"/>
              <a:t>By 2075, we will have likely built permanent outposts on the Moon.</a:t>
            </a:r>
            <a:endParaRPr lang="en-US" dirty="0"/>
          </a:p>
        </p:txBody>
      </p:sp>
    </p:spTree>
    <p:extLst>
      <p:ext uri="{BB962C8B-B14F-4D97-AF65-F5344CB8AC3E}">
        <p14:creationId xmlns:p14="http://schemas.microsoft.com/office/powerpoint/2010/main" val="28777756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Tides</a:t>
            </a:r>
            <a:endParaRPr lang="en-US" dirty="0"/>
          </a:p>
        </p:txBody>
      </p:sp>
      <p:sp>
        <p:nvSpPr>
          <p:cNvPr id="3" name="Content Placeholder 2"/>
          <p:cNvSpPr>
            <a:spLocks noGrp="1"/>
          </p:cNvSpPr>
          <p:nvPr>
            <p:ph idx="1"/>
          </p:nvPr>
        </p:nvSpPr>
        <p:spPr>
          <a:xfrm>
            <a:off x="457200" y="1295400"/>
            <a:ext cx="8229600" cy="4830763"/>
          </a:xfrm>
        </p:spPr>
        <p:txBody>
          <a:bodyPr>
            <a:normAutofit fontScale="85000" lnSpcReduction="10000"/>
          </a:bodyPr>
          <a:lstStyle/>
          <a:p>
            <a:pPr lvl="0"/>
            <a:r>
              <a:rPr lang="en-US" dirty="0"/>
              <a:t>Tides refer to regular changes in the elevation or depth of areas within Earth’s ocean waters caused by the gravitational pull of the moon and the sun.</a:t>
            </a:r>
          </a:p>
          <a:p>
            <a:pPr lvl="0"/>
            <a:r>
              <a:rPr lang="en-US" dirty="0"/>
              <a:t>Water in Earth’s oceans flows toward the Moon and forms a bulge.  </a:t>
            </a:r>
          </a:p>
          <a:p>
            <a:pPr lvl="0"/>
            <a:r>
              <a:rPr lang="en-US" dirty="0"/>
              <a:t>The Sun also creates tidal effects, but since the Sun is so much further away it doesn’t pull on Earth’s ocean waters with as much force as the moon (46% less)</a:t>
            </a:r>
          </a:p>
          <a:p>
            <a:pPr lvl="0"/>
            <a:r>
              <a:rPr lang="en-US" dirty="0"/>
              <a:t>Two tidal bulges (areas of high tide) are created along the Earth-Moon line as the moon first pulls on the nearside ocean waters, and then also pulls the solid Earth away from the </a:t>
            </a:r>
            <a:r>
              <a:rPr lang="en-US" dirty="0" smtClean="0"/>
              <a:t>far-side </a:t>
            </a:r>
            <a:r>
              <a:rPr lang="en-US" dirty="0"/>
              <a:t>ocean waters.</a:t>
            </a:r>
          </a:p>
          <a:p>
            <a:endParaRPr lang="en-US" dirty="0"/>
          </a:p>
        </p:txBody>
      </p:sp>
    </p:spTree>
    <p:extLst>
      <p:ext uri="{BB962C8B-B14F-4D97-AF65-F5344CB8AC3E}">
        <p14:creationId xmlns:p14="http://schemas.microsoft.com/office/powerpoint/2010/main" val="2244433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4999" y="-1"/>
            <a:ext cx="5715001" cy="68770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71235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Tides</a:t>
            </a:r>
            <a:endParaRPr lang="en-US" dirty="0"/>
          </a:p>
        </p:txBody>
      </p:sp>
      <p:sp>
        <p:nvSpPr>
          <p:cNvPr id="3" name="Content Placeholder 2"/>
          <p:cNvSpPr>
            <a:spLocks noGrp="1"/>
          </p:cNvSpPr>
          <p:nvPr>
            <p:ph idx="1"/>
          </p:nvPr>
        </p:nvSpPr>
        <p:spPr>
          <a:xfrm>
            <a:off x="457200" y="1295400"/>
            <a:ext cx="8229600" cy="4830763"/>
          </a:xfrm>
        </p:spPr>
        <p:txBody>
          <a:bodyPr>
            <a:normAutofit fontScale="85000" lnSpcReduction="20000"/>
          </a:bodyPr>
          <a:lstStyle/>
          <a:p>
            <a:pPr lvl="0"/>
            <a:r>
              <a:rPr lang="en-US" dirty="0" smtClean="0"/>
              <a:t>Because </a:t>
            </a:r>
            <a:r>
              <a:rPr lang="en-US" dirty="0"/>
              <a:t>the Earth rotates much faster than the moon revolves, positions on Earth are carried through the two tidal bulges (areas of high tide) and the two areas of low tide.  Thus it is incorrect to say “the tide is coming in or going out” since we are actually rotating through deeper or shallower parts of Earth’s ocean.</a:t>
            </a:r>
          </a:p>
          <a:p>
            <a:pPr lvl="0"/>
            <a:r>
              <a:rPr lang="en-US" dirty="0"/>
              <a:t>Tidal forces are strongest at New and Full Moon, when the gravitational pull from the Sun and Moon combine to create extreme high/low tides.  These extreme tides are known as Spring Tides.</a:t>
            </a:r>
          </a:p>
          <a:p>
            <a:pPr lvl="0"/>
            <a:r>
              <a:rPr lang="en-US" dirty="0"/>
              <a:t>During the quarter moon phases, the tidal forces of the Sun and Moon partially cancel each other – creating mild tides called Neap Tides.</a:t>
            </a:r>
          </a:p>
          <a:p>
            <a:endParaRPr lang="en-US" dirty="0"/>
          </a:p>
        </p:txBody>
      </p:sp>
    </p:spTree>
    <p:extLst>
      <p:ext uri="{BB962C8B-B14F-4D97-AF65-F5344CB8AC3E}">
        <p14:creationId xmlns:p14="http://schemas.microsoft.com/office/powerpoint/2010/main" val="342895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Tides</a:t>
            </a:r>
            <a:endParaRPr lang="en-US" dirty="0"/>
          </a:p>
        </p:txBody>
      </p:sp>
      <p:sp>
        <p:nvSpPr>
          <p:cNvPr id="3" name="Content Placeholder 2"/>
          <p:cNvSpPr>
            <a:spLocks noGrp="1"/>
          </p:cNvSpPr>
          <p:nvPr>
            <p:ph idx="1"/>
          </p:nvPr>
        </p:nvSpPr>
        <p:spPr>
          <a:xfrm>
            <a:off x="457200" y="1295400"/>
            <a:ext cx="8229600" cy="4830763"/>
          </a:xfrm>
        </p:spPr>
        <p:txBody>
          <a:bodyPr>
            <a:normAutofit fontScale="85000" lnSpcReduction="10000"/>
          </a:bodyPr>
          <a:lstStyle/>
          <a:p>
            <a:pPr lvl="0"/>
            <a:r>
              <a:rPr lang="en-US" dirty="0" smtClean="0"/>
              <a:t>Land </a:t>
            </a:r>
            <a:r>
              <a:rPr lang="en-US" dirty="0"/>
              <a:t>tides also occur, but the changes in elevation of land on Earth are imperceptible to us (&lt; 8 inches/day).  However, some places in our solar system experience extreme land tides, like on Io.  Io is one of Jupiter’s moons where the solid ground shifts more than 30 stories each day!  That’s over 300 ft.!</a:t>
            </a:r>
          </a:p>
          <a:p>
            <a:pPr lvl="0"/>
            <a:r>
              <a:rPr lang="en-US" dirty="0"/>
              <a:t>Tidal forces are responsible for lengthening Earth’s period of rotation (slowing Earth down), creating synchronous rotation and increasing the size of the moon’s orbit around Earth.  The moon is moving away from Earth at a rate of a centimeters/year.   </a:t>
            </a:r>
          </a:p>
          <a:p>
            <a:endParaRPr lang="en-US" dirty="0"/>
          </a:p>
        </p:txBody>
      </p:sp>
    </p:spTree>
    <p:extLst>
      <p:ext uri="{BB962C8B-B14F-4D97-AF65-F5344CB8AC3E}">
        <p14:creationId xmlns:p14="http://schemas.microsoft.com/office/powerpoint/2010/main" val="2502364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See pgs. 458-459 in the Pearson Textbook (online) for tides explanation </a:t>
            </a:r>
          </a:p>
          <a:p>
            <a:r>
              <a:rPr lang="en-US" dirty="0" smtClean="0"/>
              <a:t>Also in the Explorations “The Moon” reading pgs. 204-208</a:t>
            </a:r>
            <a:endParaRPr lang="en-US" dirty="0"/>
          </a:p>
        </p:txBody>
      </p:sp>
    </p:spTree>
    <p:extLst>
      <p:ext uri="{BB962C8B-B14F-4D97-AF65-F5344CB8AC3E}">
        <p14:creationId xmlns:p14="http://schemas.microsoft.com/office/powerpoint/2010/main" val="42363317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400" dirty="0"/>
              <a:t>The motion of a body along its </a:t>
            </a:r>
            <a:r>
              <a:rPr lang="en-US" sz="2400" u="sng" dirty="0"/>
              <a:t>orbit</a:t>
            </a:r>
            <a:r>
              <a:rPr lang="en-US" sz="2400" dirty="0"/>
              <a:t> around some point in </a:t>
            </a:r>
            <a:r>
              <a:rPr lang="en-US" sz="2400" dirty="0" smtClean="0"/>
              <a:t>space.</a:t>
            </a:r>
            <a:endParaRPr lang="en-US" sz="2400" dirty="0"/>
          </a:p>
          <a:p>
            <a:pPr lvl="0"/>
            <a:r>
              <a:rPr lang="en-US" sz="2400" dirty="0"/>
              <a:t>Earth revolves around the Sun, </a:t>
            </a:r>
            <a:r>
              <a:rPr lang="en-US" sz="2400" u="sng" dirty="0"/>
              <a:t>once/yr.</a:t>
            </a:r>
            <a:r>
              <a:rPr lang="en-US" sz="2400" dirty="0"/>
              <a:t>, in an </a:t>
            </a:r>
            <a:r>
              <a:rPr lang="en-US" sz="2400" u="sng" dirty="0"/>
              <a:t>elliptical</a:t>
            </a:r>
            <a:r>
              <a:rPr lang="en-US" sz="2400" dirty="0"/>
              <a:t> orbit at an avg. speed of 66,500 mi/hr. (</a:t>
            </a:r>
            <a:r>
              <a:rPr lang="en-US" sz="2400" u="sng" dirty="0"/>
              <a:t>875</a:t>
            </a:r>
            <a:r>
              <a:rPr lang="en-US" sz="2400" dirty="0"/>
              <a:t> yrs. @ 80mi/hr.!)</a:t>
            </a:r>
          </a:p>
          <a:p>
            <a:pPr lvl="0"/>
            <a:r>
              <a:rPr lang="en-US" sz="2400" dirty="0"/>
              <a:t>Orbital shape varies – “</a:t>
            </a:r>
            <a:r>
              <a:rPr lang="en-US" sz="2400" i="1" dirty="0"/>
              <a:t>eccentricity</a:t>
            </a:r>
            <a:r>
              <a:rPr lang="en-US" sz="2400" dirty="0"/>
              <a:t>” changes from nearly circular to more elliptical over many hundreds of thousands of years</a:t>
            </a:r>
            <a:r>
              <a:rPr lang="en-US" sz="2400" dirty="0" smtClean="0"/>
              <a:t>.</a:t>
            </a:r>
            <a:endParaRPr lang="en-US" sz="2400" dirty="0"/>
          </a:p>
        </p:txBody>
      </p:sp>
      <p:sp>
        <p:nvSpPr>
          <p:cNvPr id="4" name="TextBox 3"/>
          <p:cNvSpPr txBox="1"/>
          <p:nvPr/>
        </p:nvSpPr>
        <p:spPr>
          <a:xfrm>
            <a:off x="457200" y="381000"/>
            <a:ext cx="2362200" cy="646331"/>
          </a:xfrm>
          <a:prstGeom prst="rect">
            <a:avLst/>
          </a:prstGeom>
          <a:noFill/>
        </p:spPr>
        <p:txBody>
          <a:bodyPr wrap="square" rtlCol="0">
            <a:spAutoFit/>
          </a:bodyPr>
          <a:lstStyle/>
          <a:p>
            <a:r>
              <a:rPr lang="en-US" sz="3600" u="sng" dirty="0" smtClean="0"/>
              <a:t>Revolution</a:t>
            </a:r>
            <a:endParaRPr lang="en-US" sz="3600" u="sng" dirty="0"/>
          </a:p>
        </p:txBody>
      </p:sp>
      <p:pic>
        <p:nvPicPr>
          <p:cNvPr id="5" name="il_fi" descr="http://www.nationsonline.org/bilder/earth_rotation_axis.jpg"/>
          <p:cNvPicPr/>
          <p:nvPr/>
        </p:nvPicPr>
        <p:blipFill>
          <a:blip r:embed="rId2" cstate="print"/>
          <a:srcRect/>
          <a:stretch>
            <a:fillRect/>
          </a:stretch>
        </p:blipFill>
        <p:spPr bwMode="auto">
          <a:xfrm>
            <a:off x="2057400" y="3581400"/>
            <a:ext cx="5715000" cy="3079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800" dirty="0" smtClean="0"/>
              <a:t>Distance </a:t>
            </a:r>
            <a:r>
              <a:rPr lang="en-US" sz="2800" dirty="0"/>
              <a:t>from Sun varies throughout year:</a:t>
            </a:r>
          </a:p>
          <a:p>
            <a:pPr lvl="1"/>
            <a:r>
              <a:rPr lang="en-US" sz="2400" u="sng" dirty="0" err="1" smtClean="0"/>
              <a:t>Perihileon</a:t>
            </a:r>
            <a:r>
              <a:rPr lang="en-US" sz="2400" dirty="0"/>
              <a:t>: Pt. at which E is closest to Sun (~Jan 3)</a:t>
            </a:r>
          </a:p>
          <a:p>
            <a:pPr lvl="1"/>
            <a:r>
              <a:rPr lang="en-US" sz="2400" u="sng" dirty="0"/>
              <a:t>Aphelion</a:t>
            </a:r>
            <a:r>
              <a:rPr lang="en-US" sz="2400" dirty="0"/>
              <a:t>: Pt at which E is furthest from Sun (~July 4)</a:t>
            </a:r>
          </a:p>
          <a:p>
            <a:r>
              <a:rPr lang="en-US" sz="2800" dirty="0"/>
              <a:t>*Distance from Sun does NOT cause seasons </a:t>
            </a:r>
          </a:p>
          <a:p>
            <a:pPr lvl="1"/>
            <a:r>
              <a:rPr lang="en-US" sz="2400" dirty="0" smtClean="0"/>
              <a:t>Seasons </a:t>
            </a:r>
            <a:r>
              <a:rPr lang="en-US" sz="2400" dirty="0"/>
              <a:t>are caused by the amount of </a:t>
            </a:r>
            <a:r>
              <a:rPr lang="en-US" sz="2400" u="sng" dirty="0"/>
              <a:t>energy</a:t>
            </a:r>
            <a:r>
              <a:rPr lang="en-US" sz="2400" dirty="0"/>
              <a:t> a hemisphere receives in a given 24hr. period which varies b/c of E’s tilted axis and revolution (pgs. 481-482)</a:t>
            </a:r>
          </a:p>
          <a:p>
            <a:r>
              <a:rPr lang="en-US" sz="2800" dirty="0"/>
              <a:t>Revolution also results in the two hemispheres experiencing </a:t>
            </a:r>
            <a:r>
              <a:rPr lang="en-US" sz="2800" i="1" dirty="0"/>
              <a:t>seasonal constellations</a:t>
            </a:r>
            <a:r>
              <a:rPr lang="en-US" sz="2800" dirty="0"/>
              <a:t>.</a:t>
            </a:r>
          </a:p>
        </p:txBody>
      </p:sp>
      <p:sp>
        <p:nvSpPr>
          <p:cNvPr id="4" name="TextBox 3"/>
          <p:cNvSpPr txBox="1"/>
          <p:nvPr/>
        </p:nvSpPr>
        <p:spPr>
          <a:xfrm>
            <a:off x="457200" y="381000"/>
            <a:ext cx="2362200" cy="646331"/>
          </a:xfrm>
          <a:prstGeom prst="rect">
            <a:avLst/>
          </a:prstGeom>
          <a:noFill/>
        </p:spPr>
        <p:txBody>
          <a:bodyPr wrap="square" rtlCol="0">
            <a:spAutoFit/>
          </a:bodyPr>
          <a:lstStyle/>
          <a:p>
            <a:r>
              <a:rPr lang="en-US" sz="3600" u="sng" dirty="0" smtClean="0"/>
              <a:t>Revolution</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800" dirty="0"/>
              <a:t>The “wobble” of the Earth’s </a:t>
            </a:r>
            <a:r>
              <a:rPr lang="en-US" sz="2800" u="sng" dirty="0"/>
              <a:t>axis</a:t>
            </a:r>
            <a:r>
              <a:rPr lang="en-US" sz="2800" dirty="0"/>
              <a:t>, like a spinning top, over a </a:t>
            </a:r>
            <a:r>
              <a:rPr lang="en-US" sz="2800" u="sng" dirty="0"/>
              <a:t>26,000yr.</a:t>
            </a:r>
            <a:r>
              <a:rPr lang="en-US" sz="2800" dirty="0"/>
              <a:t> period.</a:t>
            </a:r>
          </a:p>
          <a:p>
            <a:pPr lvl="0"/>
            <a:r>
              <a:rPr lang="en-US" sz="2800" dirty="0"/>
              <a:t>Axes point in different locations over time.</a:t>
            </a:r>
          </a:p>
          <a:p>
            <a:pPr lvl="0"/>
            <a:r>
              <a:rPr lang="en-US" sz="2800" dirty="0"/>
              <a:t>Changes North/South Stars over time. (Vega, 14,000AD)</a:t>
            </a:r>
          </a:p>
          <a:p>
            <a:pPr lvl="0"/>
            <a:r>
              <a:rPr lang="en-US" sz="2800" dirty="0"/>
              <a:t>This motion, along with changes in eccentricity and obliquity, affect long-term </a:t>
            </a:r>
            <a:r>
              <a:rPr lang="en-US" sz="2800" u="sng" dirty="0"/>
              <a:t>climate</a:t>
            </a:r>
            <a:r>
              <a:rPr lang="en-US" sz="2800" dirty="0"/>
              <a:t> change and cause ice ages.  (</a:t>
            </a:r>
            <a:r>
              <a:rPr lang="en-US" sz="2800" dirty="0" err="1"/>
              <a:t>Milankovitch</a:t>
            </a:r>
            <a:r>
              <a:rPr lang="en-US" sz="2800" dirty="0"/>
              <a:t> Cycles)</a:t>
            </a:r>
          </a:p>
        </p:txBody>
      </p:sp>
      <p:sp>
        <p:nvSpPr>
          <p:cNvPr id="4" name="TextBox 3"/>
          <p:cNvSpPr txBox="1"/>
          <p:nvPr/>
        </p:nvSpPr>
        <p:spPr>
          <a:xfrm>
            <a:off x="457200" y="381000"/>
            <a:ext cx="2362200" cy="646331"/>
          </a:xfrm>
          <a:prstGeom prst="rect">
            <a:avLst/>
          </a:prstGeom>
          <a:noFill/>
        </p:spPr>
        <p:txBody>
          <a:bodyPr wrap="square" rtlCol="0">
            <a:spAutoFit/>
          </a:bodyPr>
          <a:lstStyle/>
          <a:p>
            <a:r>
              <a:rPr lang="en-US" sz="3600" u="sng" dirty="0" smtClean="0"/>
              <a:t>Precession</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2362200" cy="646331"/>
          </a:xfrm>
          <a:prstGeom prst="rect">
            <a:avLst/>
          </a:prstGeom>
          <a:noFill/>
        </p:spPr>
        <p:txBody>
          <a:bodyPr wrap="square" rtlCol="0">
            <a:spAutoFit/>
          </a:bodyPr>
          <a:lstStyle/>
          <a:p>
            <a:r>
              <a:rPr lang="en-US" sz="3600" u="sng" dirty="0" smtClean="0"/>
              <a:t>Precession</a:t>
            </a:r>
            <a:endParaRPr lang="en-US" sz="3600" u="sng" dirty="0"/>
          </a:p>
        </p:txBody>
      </p:sp>
      <p:pic>
        <p:nvPicPr>
          <p:cNvPr id="5" name="il_fi" descr="http://davidpratt.info/earth/precess1.jpg"/>
          <p:cNvPicPr/>
          <p:nvPr/>
        </p:nvPicPr>
        <p:blipFill>
          <a:blip r:embed="rId2" cstate="print"/>
          <a:srcRect/>
          <a:stretch>
            <a:fillRect/>
          </a:stretch>
        </p:blipFill>
        <p:spPr bwMode="auto">
          <a:xfrm>
            <a:off x="1905000" y="1371600"/>
            <a:ext cx="5715000" cy="4743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14630</TotalTime>
  <Words>2035</Words>
  <Application>Microsoft Office PowerPoint</Application>
  <PresentationFormat>On-screen Show (4:3)</PresentationFormat>
  <Paragraphs>146</Paragraphs>
  <Slides>55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55</vt:i4>
      </vt:variant>
    </vt:vector>
  </HeadingPairs>
  <TitlesOfParts>
    <vt:vector size="59" baseType="lpstr">
      <vt:lpstr>Arial</vt:lpstr>
      <vt:lpstr>Baskerville Old Face</vt:lpstr>
      <vt:lpstr>Calibri</vt:lpstr>
      <vt:lpstr>Office Theme</vt:lpstr>
      <vt:lpstr>Earth Moon Sun System</vt:lpstr>
      <vt:lpstr>Earth’s Motions!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Sun’s Relative Motion</vt:lpstr>
      <vt:lpstr>PowerPoint Presentation</vt:lpstr>
      <vt:lpstr>Lunar Motions!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Lunar Surface/Origin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Lunar Origins: Giant Impact Hypothesis (old)</vt:lpstr>
      <vt:lpstr>Lunar Origins: Giant Impact Hypothesis (new) http://phys.org/news/2012-10-moon-earth-like-composition-giant-impact.html </vt:lpstr>
      <vt:lpstr>PowerPoint Presentation</vt:lpstr>
      <vt:lpstr>Going back to the Moon?</vt:lpstr>
      <vt:lpstr>Tides</vt:lpstr>
      <vt:lpstr>Tides</vt:lpstr>
      <vt:lpstr>Tides</vt:lpstr>
      <vt:lpstr>Tides</vt:lpstr>
      <vt:lpstr>PowerPoint Presentation</vt:lpstr>
    </vt:vector>
  </TitlesOfParts>
  <Company>QCSD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Earth Moon Sun System</dc:title>
  <dc:creator>User</dc:creator>
  <cp:lastModifiedBy>Daniel Wallace</cp:lastModifiedBy>
  <cp:revision>59</cp:revision>
  <dcterms:created xsi:type="dcterms:W3CDTF">2012-05-14T14:33:04Z</dcterms:created>
  <dcterms:modified xsi:type="dcterms:W3CDTF">2017-03-28T11:45:27Z</dcterms:modified>
</cp:coreProperties>
</file>